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1" r:id="rId5"/>
    <p:sldId id="269" r:id="rId6"/>
    <p:sldId id="271" r:id="rId7"/>
    <p:sldId id="272" r:id="rId8"/>
    <p:sldId id="270" r:id="rId9"/>
    <p:sldId id="258" r:id="rId10"/>
    <p:sldId id="273" r:id="rId11"/>
    <p:sldId id="260" r:id="rId12"/>
    <p:sldId id="277" r:id="rId13"/>
    <p:sldId id="274" r:id="rId14"/>
    <p:sldId id="275" r:id="rId15"/>
    <p:sldId id="276" r:id="rId16"/>
    <p:sldId id="278" r:id="rId17"/>
    <p:sldId id="262" r:id="rId18"/>
    <p:sldId id="265" r:id="rId19"/>
    <p:sldId id="280" r:id="rId20"/>
    <p:sldId id="281" r:id="rId21"/>
    <p:sldId id="266" r:id="rId22"/>
    <p:sldId id="263" r:id="rId23"/>
    <p:sldId id="279" r:id="rId24"/>
    <p:sldId id="264" r:id="rId25"/>
    <p:sldId id="282" r:id="rId26"/>
    <p:sldId id="283" r:id="rId27"/>
    <p:sldId id="267" r:id="rId28"/>
    <p:sldId id="268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59"/>
    <p:restoredTop sz="94653"/>
  </p:normalViewPr>
  <p:slideViewPr>
    <p:cSldViewPr snapToGrid="0">
      <p:cViewPr>
        <p:scale>
          <a:sx n="102" d="100"/>
          <a:sy n="102" d="100"/>
        </p:scale>
        <p:origin x="720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72CD82-3DA3-C44D-BF3E-0050DE061034}" type="doc">
      <dgm:prSet loTypeId="urn:microsoft.com/office/officeart/2005/8/layout/default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83F8D16-EEF0-1148-AFFA-7D0D5E20E8F6}">
      <dgm:prSet/>
      <dgm:spPr/>
      <dgm:t>
        <a:bodyPr/>
        <a:lstStyle/>
        <a:p>
          <a:r>
            <a:rPr lang="it-IT" dirty="0"/>
            <a:t>Posizione testa</a:t>
          </a:r>
        </a:p>
      </dgm:t>
    </dgm:pt>
    <dgm:pt modelId="{B7823C9D-EC8E-F247-BDEE-BDA26A221E14}" type="parTrans" cxnId="{64130EA5-19A2-6942-B33B-3A6BAE68ECF9}">
      <dgm:prSet/>
      <dgm:spPr/>
      <dgm:t>
        <a:bodyPr/>
        <a:lstStyle/>
        <a:p>
          <a:endParaRPr lang="it-IT"/>
        </a:p>
      </dgm:t>
    </dgm:pt>
    <dgm:pt modelId="{C4A4BD0E-260D-7C4B-BCBD-40DB984B0E62}" type="sibTrans" cxnId="{64130EA5-19A2-6942-B33B-3A6BAE68ECF9}">
      <dgm:prSet/>
      <dgm:spPr/>
      <dgm:t>
        <a:bodyPr/>
        <a:lstStyle/>
        <a:p>
          <a:endParaRPr lang="it-IT"/>
        </a:p>
      </dgm:t>
    </dgm:pt>
    <dgm:pt modelId="{B8DD3D6D-2B20-3443-9ADC-2E4F930F3E5D}">
      <dgm:prSet/>
      <dgm:spPr/>
      <dgm:t>
        <a:bodyPr/>
        <a:lstStyle/>
        <a:p>
          <a:r>
            <a:rPr lang="it-IT"/>
            <a:t>Posizione </a:t>
          </a:r>
          <a:r>
            <a:rPr lang="it-IT" dirty="0"/>
            <a:t>corpo</a:t>
          </a:r>
        </a:p>
      </dgm:t>
    </dgm:pt>
    <dgm:pt modelId="{A062F8E8-2C77-B242-BD8D-18F5C2FC680C}" type="parTrans" cxnId="{0A742F98-432C-B549-B1E7-0D47EC6FEF76}">
      <dgm:prSet/>
      <dgm:spPr/>
      <dgm:t>
        <a:bodyPr/>
        <a:lstStyle/>
        <a:p>
          <a:endParaRPr lang="it-IT"/>
        </a:p>
      </dgm:t>
    </dgm:pt>
    <dgm:pt modelId="{3E4276D2-19C8-0645-B5DA-F709684547B0}" type="sibTrans" cxnId="{0A742F98-432C-B549-B1E7-0D47EC6FEF76}">
      <dgm:prSet/>
      <dgm:spPr/>
      <dgm:t>
        <a:bodyPr/>
        <a:lstStyle/>
        <a:p>
          <a:endParaRPr lang="it-IT"/>
        </a:p>
      </dgm:t>
    </dgm:pt>
    <dgm:pt modelId="{25AC9B00-9E52-D447-BAF0-7CE9CCB90E8C}">
      <dgm:prSet/>
      <dgm:spPr/>
      <dgm:t>
        <a:bodyPr/>
        <a:lstStyle/>
        <a:p>
          <a:r>
            <a:rPr lang="it-IT" dirty="0"/>
            <a:t>Posizione target</a:t>
          </a:r>
        </a:p>
      </dgm:t>
    </dgm:pt>
    <dgm:pt modelId="{2C0FB7D7-D35F-CD4E-8B6A-1DBB6F21EAAE}" type="parTrans" cxnId="{31D0883F-CBA3-ED45-B090-4ED0A90F996D}">
      <dgm:prSet/>
      <dgm:spPr/>
      <dgm:t>
        <a:bodyPr/>
        <a:lstStyle/>
        <a:p>
          <a:endParaRPr lang="it-IT"/>
        </a:p>
      </dgm:t>
    </dgm:pt>
    <dgm:pt modelId="{7FEE9563-A580-044A-8648-E2EA0E3D7417}" type="sibTrans" cxnId="{31D0883F-CBA3-ED45-B090-4ED0A90F996D}">
      <dgm:prSet/>
      <dgm:spPr/>
      <dgm:t>
        <a:bodyPr/>
        <a:lstStyle/>
        <a:p>
          <a:endParaRPr lang="it-IT"/>
        </a:p>
      </dgm:t>
    </dgm:pt>
    <dgm:pt modelId="{2C25B919-AF2C-7541-BAA8-69E70D30C11B}" type="pres">
      <dgm:prSet presAssocID="{D172CD82-3DA3-C44D-BF3E-0050DE061034}" presName="diagram" presStyleCnt="0">
        <dgm:presLayoutVars>
          <dgm:dir/>
          <dgm:resizeHandles val="exact"/>
        </dgm:presLayoutVars>
      </dgm:prSet>
      <dgm:spPr/>
    </dgm:pt>
    <dgm:pt modelId="{AD3ED886-4F67-F645-891C-71D1BCB536BF}" type="pres">
      <dgm:prSet presAssocID="{283F8D16-EEF0-1148-AFFA-7D0D5E20E8F6}" presName="node" presStyleLbl="node1" presStyleIdx="0" presStyleCnt="3">
        <dgm:presLayoutVars>
          <dgm:bulletEnabled val="1"/>
        </dgm:presLayoutVars>
      </dgm:prSet>
      <dgm:spPr/>
    </dgm:pt>
    <dgm:pt modelId="{EF02296D-35CE-A247-BEFD-A2D04A1520AE}" type="pres">
      <dgm:prSet presAssocID="{C4A4BD0E-260D-7C4B-BCBD-40DB984B0E62}" presName="sibTrans" presStyleCnt="0"/>
      <dgm:spPr/>
    </dgm:pt>
    <dgm:pt modelId="{F5AAE530-E4B4-6347-8BA3-AF6D03EB2020}" type="pres">
      <dgm:prSet presAssocID="{B8DD3D6D-2B20-3443-9ADC-2E4F930F3E5D}" presName="node" presStyleLbl="node1" presStyleIdx="1" presStyleCnt="3">
        <dgm:presLayoutVars>
          <dgm:bulletEnabled val="1"/>
        </dgm:presLayoutVars>
      </dgm:prSet>
      <dgm:spPr/>
    </dgm:pt>
    <dgm:pt modelId="{9368E98E-A3A8-6C40-97D8-B34F38397321}" type="pres">
      <dgm:prSet presAssocID="{3E4276D2-19C8-0645-B5DA-F709684547B0}" presName="sibTrans" presStyleCnt="0"/>
      <dgm:spPr/>
    </dgm:pt>
    <dgm:pt modelId="{473D9D23-071A-9943-8086-8EB756772913}" type="pres">
      <dgm:prSet presAssocID="{25AC9B00-9E52-D447-BAF0-7CE9CCB90E8C}" presName="node" presStyleLbl="node1" presStyleIdx="2" presStyleCnt="3">
        <dgm:presLayoutVars>
          <dgm:bulletEnabled val="1"/>
        </dgm:presLayoutVars>
      </dgm:prSet>
      <dgm:spPr/>
    </dgm:pt>
  </dgm:ptLst>
  <dgm:cxnLst>
    <dgm:cxn modelId="{3D1B512A-A581-794A-86F3-6C9494C28C76}" type="presOf" srcId="{D172CD82-3DA3-C44D-BF3E-0050DE061034}" destId="{2C25B919-AF2C-7541-BAA8-69E70D30C11B}" srcOrd="0" destOrd="0" presId="urn:microsoft.com/office/officeart/2005/8/layout/default"/>
    <dgm:cxn modelId="{31D0883F-CBA3-ED45-B090-4ED0A90F996D}" srcId="{D172CD82-3DA3-C44D-BF3E-0050DE061034}" destId="{25AC9B00-9E52-D447-BAF0-7CE9CCB90E8C}" srcOrd="2" destOrd="0" parTransId="{2C0FB7D7-D35F-CD4E-8B6A-1DBB6F21EAAE}" sibTransId="{7FEE9563-A580-044A-8648-E2EA0E3D7417}"/>
    <dgm:cxn modelId="{B4136472-5C46-FA4D-B3A6-D7342AF14C7B}" type="presOf" srcId="{283F8D16-EEF0-1148-AFFA-7D0D5E20E8F6}" destId="{AD3ED886-4F67-F645-891C-71D1BCB536BF}" srcOrd="0" destOrd="0" presId="urn:microsoft.com/office/officeart/2005/8/layout/default"/>
    <dgm:cxn modelId="{C7046191-85AA-814E-9044-E35B37CEC5BB}" type="presOf" srcId="{25AC9B00-9E52-D447-BAF0-7CE9CCB90E8C}" destId="{473D9D23-071A-9943-8086-8EB756772913}" srcOrd="0" destOrd="0" presId="urn:microsoft.com/office/officeart/2005/8/layout/default"/>
    <dgm:cxn modelId="{0A742F98-432C-B549-B1E7-0D47EC6FEF76}" srcId="{D172CD82-3DA3-C44D-BF3E-0050DE061034}" destId="{B8DD3D6D-2B20-3443-9ADC-2E4F930F3E5D}" srcOrd="1" destOrd="0" parTransId="{A062F8E8-2C77-B242-BD8D-18F5C2FC680C}" sibTransId="{3E4276D2-19C8-0645-B5DA-F709684547B0}"/>
    <dgm:cxn modelId="{2C0C2C9B-8366-E540-B649-E1DF61456BFF}" type="presOf" srcId="{B8DD3D6D-2B20-3443-9ADC-2E4F930F3E5D}" destId="{F5AAE530-E4B4-6347-8BA3-AF6D03EB2020}" srcOrd="0" destOrd="0" presId="urn:microsoft.com/office/officeart/2005/8/layout/default"/>
    <dgm:cxn modelId="{64130EA5-19A2-6942-B33B-3A6BAE68ECF9}" srcId="{D172CD82-3DA3-C44D-BF3E-0050DE061034}" destId="{283F8D16-EEF0-1148-AFFA-7D0D5E20E8F6}" srcOrd="0" destOrd="0" parTransId="{B7823C9D-EC8E-F247-BDEE-BDA26A221E14}" sibTransId="{C4A4BD0E-260D-7C4B-BCBD-40DB984B0E62}"/>
    <dgm:cxn modelId="{6F352F1C-EDBA-B541-BA58-242B6796D7D5}" type="presParOf" srcId="{2C25B919-AF2C-7541-BAA8-69E70D30C11B}" destId="{AD3ED886-4F67-F645-891C-71D1BCB536BF}" srcOrd="0" destOrd="0" presId="urn:microsoft.com/office/officeart/2005/8/layout/default"/>
    <dgm:cxn modelId="{1EC29C68-0BB5-6D43-95C1-6A0AEBECFB5E}" type="presParOf" srcId="{2C25B919-AF2C-7541-BAA8-69E70D30C11B}" destId="{EF02296D-35CE-A247-BEFD-A2D04A1520AE}" srcOrd="1" destOrd="0" presId="urn:microsoft.com/office/officeart/2005/8/layout/default"/>
    <dgm:cxn modelId="{AA468CDD-A11C-694B-9F38-5B2E9F62BB52}" type="presParOf" srcId="{2C25B919-AF2C-7541-BAA8-69E70D30C11B}" destId="{F5AAE530-E4B4-6347-8BA3-AF6D03EB2020}" srcOrd="2" destOrd="0" presId="urn:microsoft.com/office/officeart/2005/8/layout/default"/>
    <dgm:cxn modelId="{C650C350-2465-534B-8A3C-6E2A8B4BB2CD}" type="presParOf" srcId="{2C25B919-AF2C-7541-BAA8-69E70D30C11B}" destId="{9368E98E-A3A8-6C40-97D8-B34F38397321}" srcOrd="3" destOrd="0" presId="urn:microsoft.com/office/officeart/2005/8/layout/default"/>
    <dgm:cxn modelId="{3F2ADC5F-0C9C-E942-9044-C1C60A607A9B}" type="presParOf" srcId="{2C25B919-AF2C-7541-BAA8-69E70D30C11B}" destId="{473D9D23-071A-9943-8086-8EB756772913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72CD82-3DA3-C44D-BF3E-0050DE061034}" type="doc">
      <dgm:prSet loTypeId="urn:microsoft.com/office/officeart/2005/8/layout/default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83F8D16-EEF0-1148-AFFA-7D0D5E20E8F6}">
      <dgm:prSet/>
      <dgm:spPr/>
      <dgm:t>
        <a:bodyPr/>
        <a:lstStyle/>
        <a:p>
          <a:r>
            <a:rPr lang="it-IT" dirty="0"/>
            <a:t>Destra</a:t>
          </a:r>
        </a:p>
      </dgm:t>
    </dgm:pt>
    <dgm:pt modelId="{B7823C9D-EC8E-F247-BDEE-BDA26A221E14}" type="parTrans" cxnId="{64130EA5-19A2-6942-B33B-3A6BAE68ECF9}">
      <dgm:prSet/>
      <dgm:spPr/>
      <dgm:t>
        <a:bodyPr/>
        <a:lstStyle/>
        <a:p>
          <a:endParaRPr lang="it-IT"/>
        </a:p>
      </dgm:t>
    </dgm:pt>
    <dgm:pt modelId="{C4A4BD0E-260D-7C4B-BCBD-40DB984B0E62}" type="sibTrans" cxnId="{64130EA5-19A2-6942-B33B-3A6BAE68ECF9}">
      <dgm:prSet/>
      <dgm:spPr/>
      <dgm:t>
        <a:bodyPr/>
        <a:lstStyle/>
        <a:p>
          <a:endParaRPr lang="it-IT"/>
        </a:p>
      </dgm:t>
    </dgm:pt>
    <dgm:pt modelId="{B8DD3D6D-2B20-3443-9ADC-2E4F930F3E5D}">
      <dgm:prSet/>
      <dgm:spPr/>
      <dgm:t>
        <a:bodyPr/>
        <a:lstStyle/>
        <a:p>
          <a:r>
            <a:rPr lang="it-IT" dirty="0"/>
            <a:t>Sinistra</a:t>
          </a:r>
        </a:p>
      </dgm:t>
    </dgm:pt>
    <dgm:pt modelId="{A062F8E8-2C77-B242-BD8D-18F5C2FC680C}" type="parTrans" cxnId="{0A742F98-432C-B549-B1E7-0D47EC6FEF76}">
      <dgm:prSet/>
      <dgm:spPr/>
      <dgm:t>
        <a:bodyPr/>
        <a:lstStyle/>
        <a:p>
          <a:endParaRPr lang="it-IT"/>
        </a:p>
      </dgm:t>
    </dgm:pt>
    <dgm:pt modelId="{3E4276D2-19C8-0645-B5DA-F709684547B0}" type="sibTrans" cxnId="{0A742F98-432C-B549-B1E7-0D47EC6FEF76}">
      <dgm:prSet/>
      <dgm:spPr/>
      <dgm:t>
        <a:bodyPr/>
        <a:lstStyle/>
        <a:p>
          <a:endParaRPr lang="it-IT"/>
        </a:p>
      </dgm:t>
    </dgm:pt>
    <dgm:pt modelId="{25AC9B00-9E52-D447-BAF0-7CE9CCB90E8C}">
      <dgm:prSet/>
      <dgm:spPr/>
      <dgm:t>
        <a:bodyPr/>
        <a:lstStyle/>
        <a:p>
          <a:r>
            <a:rPr lang="it-IT" dirty="0"/>
            <a:t>Basso</a:t>
          </a:r>
        </a:p>
      </dgm:t>
    </dgm:pt>
    <dgm:pt modelId="{2C0FB7D7-D35F-CD4E-8B6A-1DBB6F21EAAE}" type="parTrans" cxnId="{31D0883F-CBA3-ED45-B090-4ED0A90F996D}">
      <dgm:prSet/>
      <dgm:spPr/>
      <dgm:t>
        <a:bodyPr/>
        <a:lstStyle/>
        <a:p>
          <a:endParaRPr lang="it-IT"/>
        </a:p>
      </dgm:t>
    </dgm:pt>
    <dgm:pt modelId="{7FEE9563-A580-044A-8648-E2EA0E3D7417}" type="sibTrans" cxnId="{31D0883F-CBA3-ED45-B090-4ED0A90F996D}">
      <dgm:prSet/>
      <dgm:spPr/>
      <dgm:t>
        <a:bodyPr/>
        <a:lstStyle/>
        <a:p>
          <a:endParaRPr lang="it-IT"/>
        </a:p>
      </dgm:t>
    </dgm:pt>
    <dgm:pt modelId="{97C7CB4B-8A83-5548-9EB6-B6CE41D226AE}">
      <dgm:prSet/>
      <dgm:spPr/>
      <dgm:t>
        <a:bodyPr/>
        <a:lstStyle/>
        <a:p>
          <a:r>
            <a:rPr lang="it-IT" dirty="0"/>
            <a:t>Alto</a:t>
          </a:r>
        </a:p>
      </dgm:t>
    </dgm:pt>
    <dgm:pt modelId="{9FD5A2B9-738D-284F-A111-7FCE24092362}" type="parTrans" cxnId="{4A353028-C874-8C48-862E-2CA1B69197FA}">
      <dgm:prSet/>
      <dgm:spPr/>
      <dgm:t>
        <a:bodyPr/>
        <a:lstStyle/>
        <a:p>
          <a:endParaRPr lang="it-IT"/>
        </a:p>
      </dgm:t>
    </dgm:pt>
    <dgm:pt modelId="{79662079-FC99-174D-982B-705A0CBFC616}" type="sibTrans" cxnId="{4A353028-C874-8C48-862E-2CA1B69197FA}">
      <dgm:prSet/>
      <dgm:spPr/>
      <dgm:t>
        <a:bodyPr/>
        <a:lstStyle/>
        <a:p>
          <a:endParaRPr lang="it-IT"/>
        </a:p>
      </dgm:t>
    </dgm:pt>
    <dgm:pt modelId="{2C25B919-AF2C-7541-BAA8-69E70D30C11B}" type="pres">
      <dgm:prSet presAssocID="{D172CD82-3DA3-C44D-BF3E-0050DE061034}" presName="diagram" presStyleCnt="0">
        <dgm:presLayoutVars>
          <dgm:dir/>
          <dgm:resizeHandles val="exact"/>
        </dgm:presLayoutVars>
      </dgm:prSet>
      <dgm:spPr/>
    </dgm:pt>
    <dgm:pt modelId="{AD3ED886-4F67-F645-891C-71D1BCB536BF}" type="pres">
      <dgm:prSet presAssocID="{283F8D16-EEF0-1148-AFFA-7D0D5E20E8F6}" presName="node" presStyleLbl="node1" presStyleIdx="0" presStyleCnt="4">
        <dgm:presLayoutVars>
          <dgm:bulletEnabled val="1"/>
        </dgm:presLayoutVars>
      </dgm:prSet>
      <dgm:spPr/>
    </dgm:pt>
    <dgm:pt modelId="{EF02296D-35CE-A247-BEFD-A2D04A1520AE}" type="pres">
      <dgm:prSet presAssocID="{C4A4BD0E-260D-7C4B-BCBD-40DB984B0E62}" presName="sibTrans" presStyleCnt="0"/>
      <dgm:spPr/>
    </dgm:pt>
    <dgm:pt modelId="{F5AAE530-E4B4-6347-8BA3-AF6D03EB2020}" type="pres">
      <dgm:prSet presAssocID="{B8DD3D6D-2B20-3443-9ADC-2E4F930F3E5D}" presName="node" presStyleLbl="node1" presStyleIdx="1" presStyleCnt="4">
        <dgm:presLayoutVars>
          <dgm:bulletEnabled val="1"/>
        </dgm:presLayoutVars>
      </dgm:prSet>
      <dgm:spPr/>
    </dgm:pt>
    <dgm:pt modelId="{9368E98E-A3A8-6C40-97D8-B34F38397321}" type="pres">
      <dgm:prSet presAssocID="{3E4276D2-19C8-0645-B5DA-F709684547B0}" presName="sibTrans" presStyleCnt="0"/>
      <dgm:spPr/>
    </dgm:pt>
    <dgm:pt modelId="{473D9D23-071A-9943-8086-8EB756772913}" type="pres">
      <dgm:prSet presAssocID="{25AC9B00-9E52-D447-BAF0-7CE9CCB90E8C}" presName="node" presStyleLbl="node1" presStyleIdx="2" presStyleCnt="4">
        <dgm:presLayoutVars>
          <dgm:bulletEnabled val="1"/>
        </dgm:presLayoutVars>
      </dgm:prSet>
      <dgm:spPr/>
    </dgm:pt>
    <dgm:pt modelId="{951218A1-6138-CF4B-8F80-D406426BE942}" type="pres">
      <dgm:prSet presAssocID="{7FEE9563-A580-044A-8648-E2EA0E3D7417}" presName="sibTrans" presStyleCnt="0"/>
      <dgm:spPr/>
    </dgm:pt>
    <dgm:pt modelId="{9B7E064A-6949-6940-B9CA-77E191F9A945}" type="pres">
      <dgm:prSet presAssocID="{97C7CB4B-8A83-5548-9EB6-B6CE41D226AE}" presName="node" presStyleLbl="node1" presStyleIdx="3" presStyleCnt="4">
        <dgm:presLayoutVars>
          <dgm:bulletEnabled val="1"/>
        </dgm:presLayoutVars>
      </dgm:prSet>
      <dgm:spPr/>
    </dgm:pt>
  </dgm:ptLst>
  <dgm:cxnLst>
    <dgm:cxn modelId="{20D5BD1D-27D8-9C48-9B1D-273524939CA8}" type="presOf" srcId="{97C7CB4B-8A83-5548-9EB6-B6CE41D226AE}" destId="{9B7E064A-6949-6940-B9CA-77E191F9A945}" srcOrd="0" destOrd="0" presId="urn:microsoft.com/office/officeart/2005/8/layout/default"/>
    <dgm:cxn modelId="{4A353028-C874-8C48-862E-2CA1B69197FA}" srcId="{D172CD82-3DA3-C44D-BF3E-0050DE061034}" destId="{97C7CB4B-8A83-5548-9EB6-B6CE41D226AE}" srcOrd="3" destOrd="0" parTransId="{9FD5A2B9-738D-284F-A111-7FCE24092362}" sibTransId="{79662079-FC99-174D-982B-705A0CBFC616}"/>
    <dgm:cxn modelId="{3D1B512A-A581-794A-86F3-6C9494C28C76}" type="presOf" srcId="{D172CD82-3DA3-C44D-BF3E-0050DE061034}" destId="{2C25B919-AF2C-7541-BAA8-69E70D30C11B}" srcOrd="0" destOrd="0" presId="urn:microsoft.com/office/officeart/2005/8/layout/default"/>
    <dgm:cxn modelId="{31D0883F-CBA3-ED45-B090-4ED0A90F996D}" srcId="{D172CD82-3DA3-C44D-BF3E-0050DE061034}" destId="{25AC9B00-9E52-D447-BAF0-7CE9CCB90E8C}" srcOrd="2" destOrd="0" parTransId="{2C0FB7D7-D35F-CD4E-8B6A-1DBB6F21EAAE}" sibTransId="{7FEE9563-A580-044A-8648-E2EA0E3D7417}"/>
    <dgm:cxn modelId="{B4136472-5C46-FA4D-B3A6-D7342AF14C7B}" type="presOf" srcId="{283F8D16-EEF0-1148-AFFA-7D0D5E20E8F6}" destId="{AD3ED886-4F67-F645-891C-71D1BCB536BF}" srcOrd="0" destOrd="0" presId="urn:microsoft.com/office/officeart/2005/8/layout/default"/>
    <dgm:cxn modelId="{C7046191-85AA-814E-9044-E35B37CEC5BB}" type="presOf" srcId="{25AC9B00-9E52-D447-BAF0-7CE9CCB90E8C}" destId="{473D9D23-071A-9943-8086-8EB756772913}" srcOrd="0" destOrd="0" presId="urn:microsoft.com/office/officeart/2005/8/layout/default"/>
    <dgm:cxn modelId="{0A742F98-432C-B549-B1E7-0D47EC6FEF76}" srcId="{D172CD82-3DA3-C44D-BF3E-0050DE061034}" destId="{B8DD3D6D-2B20-3443-9ADC-2E4F930F3E5D}" srcOrd="1" destOrd="0" parTransId="{A062F8E8-2C77-B242-BD8D-18F5C2FC680C}" sibTransId="{3E4276D2-19C8-0645-B5DA-F709684547B0}"/>
    <dgm:cxn modelId="{2C0C2C9B-8366-E540-B649-E1DF61456BFF}" type="presOf" srcId="{B8DD3D6D-2B20-3443-9ADC-2E4F930F3E5D}" destId="{F5AAE530-E4B4-6347-8BA3-AF6D03EB2020}" srcOrd="0" destOrd="0" presId="urn:microsoft.com/office/officeart/2005/8/layout/default"/>
    <dgm:cxn modelId="{64130EA5-19A2-6942-B33B-3A6BAE68ECF9}" srcId="{D172CD82-3DA3-C44D-BF3E-0050DE061034}" destId="{283F8D16-EEF0-1148-AFFA-7D0D5E20E8F6}" srcOrd="0" destOrd="0" parTransId="{B7823C9D-EC8E-F247-BDEE-BDA26A221E14}" sibTransId="{C4A4BD0E-260D-7C4B-BCBD-40DB984B0E62}"/>
    <dgm:cxn modelId="{6F352F1C-EDBA-B541-BA58-242B6796D7D5}" type="presParOf" srcId="{2C25B919-AF2C-7541-BAA8-69E70D30C11B}" destId="{AD3ED886-4F67-F645-891C-71D1BCB536BF}" srcOrd="0" destOrd="0" presId="urn:microsoft.com/office/officeart/2005/8/layout/default"/>
    <dgm:cxn modelId="{1EC29C68-0BB5-6D43-95C1-6A0AEBECFB5E}" type="presParOf" srcId="{2C25B919-AF2C-7541-BAA8-69E70D30C11B}" destId="{EF02296D-35CE-A247-BEFD-A2D04A1520AE}" srcOrd="1" destOrd="0" presId="urn:microsoft.com/office/officeart/2005/8/layout/default"/>
    <dgm:cxn modelId="{AA468CDD-A11C-694B-9F38-5B2E9F62BB52}" type="presParOf" srcId="{2C25B919-AF2C-7541-BAA8-69E70D30C11B}" destId="{F5AAE530-E4B4-6347-8BA3-AF6D03EB2020}" srcOrd="2" destOrd="0" presId="urn:microsoft.com/office/officeart/2005/8/layout/default"/>
    <dgm:cxn modelId="{C650C350-2465-534B-8A3C-6E2A8B4BB2CD}" type="presParOf" srcId="{2C25B919-AF2C-7541-BAA8-69E70D30C11B}" destId="{9368E98E-A3A8-6C40-97D8-B34F38397321}" srcOrd="3" destOrd="0" presId="urn:microsoft.com/office/officeart/2005/8/layout/default"/>
    <dgm:cxn modelId="{3F2ADC5F-0C9C-E942-9044-C1C60A607A9B}" type="presParOf" srcId="{2C25B919-AF2C-7541-BAA8-69E70D30C11B}" destId="{473D9D23-071A-9943-8086-8EB756772913}" srcOrd="4" destOrd="0" presId="urn:microsoft.com/office/officeart/2005/8/layout/default"/>
    <dgm:cxn modelId="{EBA6129C-1FF5-CF42-939E-CC411629E051}" type="presParOf" srcId="{2C25B919-AF2C-7541-BAA8-69E70D30C11B}" destId="{951218A1-6138-CF4B-8F80-D406426BE942}" srcOrd="5" destOrd="0" presId="urn:microsoft.com/office/officeart/2005/8/layout/default"/>
    <dgm:cxn modelId="{A09F93E8-9620-CB4E-AF0D-A648343347B0}" type="presParOf" srcId="{2C25B919-AF2C-7541-BAA8-69E70D30C11B}" destId="{9B7E064A-6949-6940-B9CA-77E191F9A945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3ED886-4F67-F645-891C-71D1BCB536BF}">
      <dsp:nvSpPr>
        <dsp:cNvPr id="0" name=""/>
        <dsp:cNvSpPr/>
      </dsp:nvSpPr>
      <dsp:spPr>
        <a:xfrm>
          <a:off x="0" y="172422"/>
          <a:ext cx="2013026" cy="120781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 dirty="0"/>
            <a:t>Posizione testa</a:t>
          </a:r>
        </a:p>
      </dsp:txBody>
      <dsp:txXfrm>
        <a:off x="0" y="172422"/>
        <a:ext cx="2013026" cy="1207816"/>
      </dsp:txXfrm>
    </dsp:sp>
    <dsp:sp modelId="{F5AAE530-E4B4-6347-8BA3-AF6D03EB2020}">
      <dsp:nvSpPr>
        <dsp:cNvPr id="0" name=""/>
        <dsp:cNvSpPr/>
      </dsp:nvSpPr>
      <dsp:spPr>
        <a:xfrm>
          <a:off x="2214329" y="172422"/>
          <a:ext cx="2013026" cy="120781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/>
            <a:t>Posizione </a:t>
          </a:r>
          <a:r>
            <a:rPr lang="it-IT" sz="3100" kern="1200" dirty="0"/>
            <a:t>corpo</a:t>
          </a:r>
        </a:p>
      </dsp:txBody>
      <dsp:txXfrm>
        <a:off x="2214329" y="172422"/>
        <a:ext cx="2013026" cy="1207816"/>
      </dsp:txXfrm>
    </dsp:sp>
    <dsp:sp modelId="{473D9D23-071A-9943-8086-8EB756772913}">
      <dsp:nvSpPr>
        <dsp:cNvPr id="0" name=""/>
        <dsp:cNvSpPr/>
      </dsp:nvSpPr>
      <dsp:spPr>
        <a:xfrm>
          <a:off x="4428659" y="172422"/>
          <a:ext cx="2013026" cy="120781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 dirty="0"/>
            <a:t>Posizione target</a:t>
          </a:r>
        </a:p>
      </dsp:txBody>
      <dsp:txXfrm>
        <a:off x="4428659" y="172422"/>
        <a:ext cx="2013026" cy="12078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3ED886-4F67-F645-891C-71D1BCB536BF}">
      <dsp:nvSpPr>
        <dsp:cNvPr id="0" name=""/>
        <dsp:cNvSpPr/>
      </dsp:nvSpPr>
      <dsp:spPr>
        <a:xfrm>
          <a:off x="2174" y="343798"/>
          <a:ext cx="1725458" cy="10352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 dirty="0"/>
            <a:t>Destra</a:t>
          </a:r>
        </a:p>
      </dsp:txBody>
      <dsp:txXfrm>
        <a:off x="2174" y="343798"/>
        <a:ext cx="1725458" cy="1035274"/>
      </dsp:txXfrm>
    </dsp:sp>
    <dsp:sp modelId="{F5AAE530-E4B4-6347-8BA3-AF6D03EB2020}">
      <dsp:nvSpPr>
        <dsp:cNvPr id="0" name=""/>
        <dsp:cNvSpPr/>
      </dsp:nvSpPr>
      <dsp:spPr>
        <a:xfrm>
          <a:off x="1900178" y="343798"/>
          <a:ext cx="1725458" cy="10352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 dirty="0"/>
            <a:t>Sinistra</a:t>
          </a:r>
        </a:p>
      </dsp:txBody>
      <dsp:txXfrm>
        <a:off x="1900178" y="343798"/>
        <a:ext cx="1725458" cy="1035274"/>
      </dsp:txXfrm>
    </dsp:sp>
    <dsp:sp modelId="{473D9D23-071A-9943-8086-8EB756772913}">
      <dsp:nvSpPr>
        <dsp:cNvPr id="0" name=""/>
        <dsp:cNvSpPr/>
      </dsp:nvSpPr>
      <dsp:spPr>
        <a:xfrm>
          <a:off x="3798182" y="343798"/>
          <a:ext cx="1725458" cy="10352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 dirty="0"/>
            <a:t>Basso</a:t>
          </a:r>
        </a:p>
      </dsp:txBody>
      <dsp:txXfrm>
        <a:off x="3798182" y="343798"/>
        <a:ext cx="1725458" cy="1035274"/>
      </dsp:txXfrm>
    </dsp:sp>
    <dsp:sp modelId="{9B7E064A-6949-6940-B9CA-77E191F9A945}">
      <dsp:nvSpPr>
        <dsp:cNvPr id="0" name=""/>
        <dsp:cNvSpPr/>
      </dsp:nvSpPr>
      <dsp:spPr>
        <a:xfrm>
          <a:off x="5696186" y="343798"/>
          <a:ext cx="1725458" cy="10352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 dirty="0"/>
            <a:t>Alto</a:t>
          </a:r>
        </a:p>
      </dsp:txBody>
      <dsp:txXfrm>
        <a:off x="5696186" y="343798"/>
        <a:ext cx="1725458" cy="10352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7/24/24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7/24/24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7/24/24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een snake on branch">
            <a:extLst>
              <a:ext uri="{FF2B5EF4-FFF2-40B4-BE49-F238E27FC236}">
                <a16:creationId xmlns:a16="http://schemas.microsoft.com/office/drawing/2014/main" id="{E176C90E-7D5A-EBE9-D20B-BEDD8700D52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prstClr val="white"/>
            </a:duotone>
          </a:blip>
          <a:srcRect l="1054" r="30178" b="-2"/>
          <a:stretch/>
        </p:blipFill>
        <p:spPr>
          <a:xfrm>
            <a:off x="5123543" y="-1"/>
            <a:ext cx="7065281" cy="6858001"/>
          </a:xfrm>
          <a:custGeom>
            <a:avLst/>
            <a:gdLst/>
            <a:ahLst/>
            <a:cxnLst/>
            <a:rect l="l" t="t" r="r" b="b"/>
            <a:pathLst>
              <a:path w="7065281" h="6858001">
                <a:moveTo>
                  <a:pt x="379987" y="0"/>
                </a:moveTo>
                <a:lnTo>
                  <a:pt x="7065281" y="0"/>
                </a:lnTo>
                <a:lnTo>
                  <a:pt x="7065281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224AAF5-9CCD-6F40-D120-080D259CB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2376" y="2076598"/>
            <a:ext cx="2375209" cy="1237384"/>
          </a:xfrm>
        </p:spPr>
        <p:txBody>
          <a:bodyPr>
            <a:normAutofit/>
          </a:bodyPr>
          <a:lstStyle/>
          <a:p>
            <a:pPr algn="l"/>
            <a:r>
              <a:rPr lang="it-IT" sz="4800"/>
              <a:t>Snake</a:t>
            </a:r>
            <a:endParaRPr lang="it-IT" sz="4800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A2E91B-A8E9-1BC6-F66F-CF0207D225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26109" y="3424766"/>
            <a:ext cx="2813322" cy="1096901"/>
          </a:xfrm>
        </p:spPr>
        <p:txBody>
          <a:bodyPr>
            <a:normAutofit fontScale="92500"/>
          </a:bodyPr>
          <a:lstStyle/>
          <a:p>
            <a:pPr marL="285750" indent="-285750" algn="l">
              <a:buFont typeface="Wingdings" pitchFamily="2" charset="2"/>
              <a:buChar char="v"/>
            </a:pPr>
            <a:r>
              <a:rPr lang="it-IT" sz="1600"/>
              <a:t>Alessandra Carmanini</a:t>
            </a:r>
          </a:p>
          <a:p>
            <a:pPr marL="285750" indent="-285750" algn="l">
              <a:buFont typeface="Wingdings" pitchFamily="2" charset="2"/>
              <a:buChar char="v"/>
            </a:pPr>
            <a:r>
              <a:rPr lang="it-IT" sz="1600"/>
              <a:t>Ilaria Costa</a:t>
            </a:r>
          </a:p>
          <a:p>
            <a:pPr marL="285750" indent="-285750" algn="l">
              <a:buFont typeface="Wingdings" pitchFamily="2" charset="2"/>
              <a:buChar char="v"/>
            </a:pPr>
            <a:r>
              <a:rPr lang="it-IT" sz="1600"/>
              <a:t>Maria Costanza Giacona</a:t>
            </a:r>
            <a:endParaRPr lang="it-IT" sz="16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2893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34CB03-9057-AE21-1089-4471233EE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383820"/>
            <a:ext cx="3729076" cy="1320800"/>
          </a:xfrm>
        </p:spPr>
        <p:txBody>
          <a:bodyPr anchor="ctr">
            <a:normAutofit/>
          </a:bodyPr>
          <a:lstStyle/>
          <a:p>
            <a:r>
              <a:rPr lang="it-IT" dirty="0"/>
              <a:t>Azioni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35888A-8B40-8652-80BD-BC986BEA2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78" y="1532309"/>
            <a:ext cx="2995011" cy="4625877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Il serpente non può scegliere l‘azione che lo fa tornare indietro,  effettuiamo quindi un controllo sull’azione precedente e l’azione scelta </a:t>
            </a:r>
          </a:p>
          <a:p>
            <a:pPr algn="just"/>
            <a:r>
              <a:rPr lang="it-IT" dirty="0"/>
              <a:t>Questa scelta rende       l’apprendimento più veloce, poiché in caso contrario il serpente dovrebbe imparare che non può andare indietro</a:t>
            </a:r>
          </a:p>
          <a:p>
            <a:endParaRPr lang="it-IT" dirty="0"/>
          </a:p>
        </p:txBody>
      </p:sp>
      <p:pic>
        <p:nvPicPr>
          <p:cNvPr id="5" name="Immagine 4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6780769E-A844-CB19-8837-065F3EA65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822" y="1532309"/>
            <a:ext cx="4602747" cy="462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70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9115C3-02F0-6CB8-B96B-BF8C7C925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Azioni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FDCD00A-CF0F-790E-3684-EC3C34D6B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135" y="1322252"/>
            <a:ext cx="2539999" cy="1952828"/>
          </a:xfrm>
        </p:spPr>
        <p:txBody>
          <a:bodyPr/>
          <a:lstStyle/>
          <a:p>
            <a:pPr algn="just"/>
            <a:r>
              <a:rPr lang="it-IT" dirty="0"/>
              <a:t>Se il serpente prende un’azione che lo porta fuori dalla griglia, ricompare nel lato opposto</a:t>
            </a:r>
          </a:p>
        </p:txBody>
      </p:sp>
      <p:pic>
        <p:nvPicPr>
          <p:cNvPr id="7" name="Immagine 6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EFEAADBB-E6AC-4253-DCA3-0CAF65A54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7192" y="987696"/>
            <a:ext cx="3924300" cy="5156200"/>
          </a:xfrm>
          <a:prstGeom prst="rect">
            <a:avLst/>
          </a:prstGeom>
        </p:spPr>
      </p:pic>
      <p:pic>
        <p:nvPicPr>
          <p:cNvPr id="8" name="dir unica">
            <a:hlinkClick r:id="" action="ppaction://media"/>
            <a:extLst>
              <a:ext uri="{FF2B5EF4-FFF2-40B4-BE49-F238E27FC236}">
                <a16:creationId xmlns:a16="http://schemas.microsoft.com/office/drawing/2014/main" id="{3CA7DF0D-1559-4A72-7BC5-FADFB3EA6B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8354" t="6758" r="4175" b="9466"/>
          <a:stretch/>
        </p:blipFill>
        <p:spPr>
          <a:xfrm>
            <a:off x="901337" y="3491479"/>
            <a:ext cx="3033498" cy="3036341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0862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5F0C20-70B7-515D-56A5-155F84FE4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2000"/>
          </a:xfrm>
        </p:spPr>
        <p:txBody>
          <a:bodyPr/>
          <a:lstStyle/>
          <a:p>
            <a:r>
              <a:rPr lang="it-IT" dirty="0"/>
              <a:t>Azioni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61E4A0-A4FE-41DA-FF29-FE30BD5D0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398590"/>
            <a:ext cx="8871615" cy="762000"/>
          </a:xfrm>
        </p:spPr>
        <p:txBody>
          <a:bodyPr/>
          <a:lstStyle/>
          <a:p>
            <a:r>
              <a:rPr lang="it-IT" dirty="0"/>
              <a:t>Viene eseguito un controllo sul corpo del serpente, in modo che non si morda</a:t>
            </a:r>
          </a:p>
        </p:txBody>
      </p:sp>
      <p:pic>
        <p:nvPicPr>
          <p:cNvPr id="5" name="Immagine 4" descr="Immagine che contiene schermata, testo, design&#10;&#10;Descrizione generata automaticamente">
            <a:extLst>
              <a:ext uri="{FF2B5EF4-FFF2-40B4-BE49-F238E27FC236}">
                <a16:creationId xmlns:a16="http://schemas.microsoft.com/office/drawing/2014/main" id="{3D0483F0-1416-9DAF-5B10-3160BB5FC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440" y="2160590"/>
            <a:ext cx="4343400" cy="4368800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7215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 descr="Immagine che contiene schermata, Software multimediale, Software per la grafica, diagramma&#10;&#10;Descrizione generata automaticamente">
            <a:extLst>
              <a:ext uri="{FF2B5EF4-FFF2-40B4-BE49-F238E27FC236}">
                <a16:creationId xmlns:a16="http://schemas.microsoft.com/office/drawing/2014/main" id="{24D460E4-C465-A642-9F61-3E7352DDC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9" t="1234" r="3665" b="5605"/>
          <a:stretch/>
        </p:blipFill>
        <p:spPr>
          <a:xfrm>
            <a:off x="4323806" y="-8467"/>
            <a:ext cx="6956439" cy="6870846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D52B9B9-8307-8EE4-0384-D488E29C1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it-IT"/>
              <a:t>Ostacoli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A83D1DE-1488-58D0-B482-42677D1E9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541969" cy="3880773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Nel gioco sono presenti dei muri che limitano il movimento del serpente il quale deve imparare ad evitarli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5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5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6515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18A486-7FB8-94F8-8036-848C23385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5874"/>
          </a:xfrm>
        </p:spPr>
        <p:txBody>
          <a:bodyPr/>
          <a:lstStyle/>
          <a:p>
            <a:r>
              <a:rPr lang="it-IT" dirty="0"/>
              <a:t>Ostacoli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E331A39-2D64-CC00-93DA-C5A61C055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762" y="1345474"/>
            <a:ext cx="8596669" cy="535577"/>
          </a:xfrm>
        </p:spPr>
        <p:txBody>
          <a:bodyPr/>
          <a:lstStyle/>
          <a:p>
            <a:r>
              <a:rPr lang="it-IT" dirty="0"/>
              <a:t>Funzione booleana che restituisce ’</a:t>
            </a:r>
            <a:r>
              <a:rPr lang="it-IT" dirty="0" err="1"/>
              <a:t>true</a:t>
            </a:r>
            <a:r>
              <a:rPr lang="it-IT" dirty="0"/>
              <a:t>’ se rileva una collisione</a:t>
            </a:r>
          </a:p>
        </p:txBody>
      </p:sp>
      <p:pic>
        <p:nvPicPr>
          <p:cNvPr id="4" name="Immagine 3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FAD39688-476D-7033-819A-A655F494F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511" y="2446551"/>
            <a:ext cx="5997750" cy="3065975"/>
          </a:xfrm>
          <a:prstGeom prst="rect">
            <a:avLst/>
          </a:prstGeom>
        </p:spPr>
      </p:pic>
      <p:sp>
        <p:nvSpPr>
          <p:cNvPr id="5" name="Parentesi graffa aperta 4">
            <a:extLst>
              <a:ext uri="{FF2B5EF4-FFF2-40B4-BE49-F238E27FC236}">
                <a16:creationId xmlns:a16="http://schemas.microsoft.com/office/drawing/2014/main" id="{3E536726-5EF2-E469-2B1B-5F761425FE37}"/>
              </a:ext>
            </a:extLst>
          </p:cNvPr>
          <p:cNvSpPr/>
          <p:nvPr/>
        </p:nvSpPr>
        <p:spPr>
          <a:xfrm>
            <a:off x="3210400" y="3311434"/>
            <a:ext cx="141794" cy="90133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Parentesi graffa aperta 6">
            <a:extLst>
              <a:ext uri="{FF2B5EF4-FFF2-40B4-BE49-F238E27FC236}">
                <a16:creationId xmlns:a16="http://schemas.microsoft.com/office/drawing/2014/main" id="{43D84ED6-A288-6A41-4FFB-4745AF547A77}"/>
              </a:ext>
            </a:extLst>
          </p:cNvPr>
          <p:cNvSpPr/>
          <p:nvPr/>
        </p:nvSpPr>
        <p:spPr>
          <a:xfrm>
            <a:off x="3210400" y="4411446"/>
            <a:ext cx="141794" cy="90133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19839FB-DA87-8DF1-9B7E-DB2EF7606C68}"/>
              </a:ext>
            </a:extLst>
          </p:cNvPr>
          <p:cNvSpPr txBox="1">
            <a:spLocks/>
          </p:cNvSpPr>
          <p:nvPr/>
        </p:nvSpPr>
        <p:spPr>
          <a:xfrm>
            <a:off x="935762" y="3577551"/>
            <a:ext cx="2061885" cy="535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Muri esterni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98AC0795-28F6-FC44-0D05-DD391D4677ED}"/>
              </a:ext>
            </a:extLst>
          </p:cNvPr>
          <p:cNvSpPr txBox="1">
            <a:spLocks/>
          </p:cNvSpPr>
          <p:nvPr/>
        </p:nvSpPr>
        <p:spPr>
          <a:xfrm>
            <a:off x="935762" y="4266084"/>
            <a:ext cx="2061885" cy="895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dirty="0"/>
          </a:p>
          <a:p>
            <a:r>
              <a:rPr lang="it-IT" dirty="0"/>
              <a:t>Muri interni</a:t>
            </a:r>
          </a:p>
        </p:txBody>
      </p:sp>
    </p:spTree>
    <p:extLst>
      <p:ext uri="{BB962C8B-B14F-4D97-AF65-F5344CB8AC3E}">
        <p14:creationId xmlns:p14="http://schemas.microsoft.com/office/powerpoint/2010/main" val="2625827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120D84-F4B3-966F-5C43-D9EA7D3F8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Game over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14F51A-D647-10F9-0B2F-5BF1F172D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9106746" cy="963749"/>
          </a:xfrm>
        </p:spPr>
        <p:txBody>
          <a:bodyPr/>
          <a:lstStyle/>
          <a:p>
            <a:pPr algn="just"/>
            <a:r>
              <a:rPr lang="it-IT" dirty="0"/>
              <a:t>Quando il serpente sbatte contro il muro il punteggio viene azzerato ed il serpente viene inizializzato alla posizione iniziale </a:t>
            </a:r>
          </a:p>
        </p:txBody>
      </p:sp>
      <p:pic>
        <p:nvPicPr>
          <p:cNvPr id="7" name="Immagine 6" descr="Immagine che contiene testo, schermata, Rettangolo, diagramma&#10;&#10;Descrizione generata automaticamente">
            <a:extLst>
              <a:ext uri="{FF2B5EF4-FFF2-40B4-BE49-F238E27FC236}">
                <a16:creationId xmlns:a16="http://schemas.microsoft.com/office/drawing/2014/main" id="{3BF5AB82-E1ED-B9A7-0B9F-526883935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72" t="5179" r="5868" b="6429"/>
          <a:stretch/>
        </p:blipFill>
        <p:spPr>
          <a:xfrm>
            <a:off x="3382312" y="2233749"/>
            <a:ext cx="4336869" cy="4310743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791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217F25-8B7D-E373-CBBE-321AD131D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it-IT" dirty="0" err="1"/>
              <a:t>Reward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3A18AD5-3574-B61E-1828-A38D0AD35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596" y="1270000"/>
            <a:ext cx="8845489" cy="1943463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Il </a:t>
            </a:r>
            <a:r>
              <a:rPr lang="it-IT" dirty="0" err="1"/>
              <a:t>reward</a:t>
            </a:r>
            <a:r>
              <a:rPr lang="it-IT" dirty="0"/>
              <a:t>  è pari a:</a:t>
            </a:r>
          </a:p>
          <a:p>
            <a:pPr lvl="1" algn="just">
              <a:buFont typeface="Wingdings" pitchFamily="2" charset="2"/>
              <a:buChar char="v"/>
            </a:pPr>
            <a:r>
              <a:rPr lang="it-IT" sz="1800" dirty="0"/>
              <a:t>-1, ad ogni passo in modo che impari a minimizzare il percorso</a:t>
            </a:r>
          </a:p>
          <a:p>
            <a:pPr lvl="1" algn="just">
              <a:buFont typeface="Wingdings" pitchFamily="2" charset="2"/>
              <a:buChar char="v"/>
            </a:pPr>
            <a:r>
              <a:rPr lang="it-IT" sz="1800" dirty="0"/>
              <a:t>-5, se si morde la coda o sbatte sui muri</a:t>
            </a:r>
          </a:p>
          <a:p>
            <a:pPr lvl="1" algn="just">
              <a:buFont typeface="Wingdings" pitchFamily="2" charset="2"/>
              <a:buChar char="v"/>
            </a:pPr>
            <a:r>
              <a:rPr lang="it-IT" sz="1800" dirty="0"/>
              <a:t>5 , raggiunge il target</a:t>
            </a:r>
          </a:p>
        </p:txBody>
      </p:sp>
      <p:pic>
        <p:nvPicPr>
          <p:cNvPr id="9" name="Graphic 6" descr="Serpente">
            <a:extLst>
              <a:ext uri="{FF2B5EF4-FFF2-40B4-BE49-F238E27FC236}">
                <a16:creationId xmlns:a16="http://schemas.microsoft.com/office/drawing/2014/main" id="{4375691C-8AA8-74F1-2F55-498349FE3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7437" y="3139945"/>
            <a:ext cx="3318609" cy="331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06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369242-3924-034A-B64B-368BA1B31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46668"/>
          </a:xfrm>
        </p:spPr>
        <p:txBody>
          <a:bodyPr/>
          <a:lstStyle/>
          <a:p>
            <a:r>
              <a:rPr lang="it-IT" dirty="0"/>
              <a:t>SARSA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DF93AA3F-A2C3-A8CC-74BC-B3C42C2935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1456268"/>
                <a:ext cx="8596668" cy="4459110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it-IT" dirty="0"/>
                  <a:t>Algoritmo on-policy che aggiorna i valori di Q basandosi sulla policy corrente dell’agente</a:t>
                </a:r>
              </a:p>
              <a:p>
                <a:pPr algn="just"/>
                <a:endParaRPr lang="it-IT" dirty="0"/>
              </a:p>
              <a:p>
                <a:pPr algn="just"/>
                <a:r>
                  <a:rPr lang="it-IT" dirty="0"/>
                  <a:t>A differenza dei metodi tabellari, in cui si memorizzano i valori della funzione qualità per ogni coppia stato-azione, la funzione qualità è ora una funzione di approssimazione per stimare questi valori</a:t>
                </a:r>
              </a:p>
              <a:p>
                <a:pPr algn="just"/>
                <a:endParaRPr lang="it-IT" dirty="0"/>
              </a:p>
              <a:p>
                <a:pPr algn="just"/>
                <a:endParaRPr lang="it-IT" dirty="0"/>
              </a:p>
              <a:p>
                <a:pPr algn="just"/>
                <a:r>
                  <a:rPr lang="it-IT" dirty="0"/>
                  <a:t>L’aggiornamento della funzione valore è </a:t>
                </a:r>
              </a:p>
              <a:p>
                <a:endParaRPr lang="it-IT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DF93AA3F-A2C3-A8CC-74BC-B3C42C2935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456268"/>
                <a:ext cx="8596668" cy="4459110"/>
              </a:xfrm>
              <a:blipFill>
                <a:blip r:embed="rId2"/>
                <a:stretch>
                  <a:fillRect l="-147" t="-568" r="-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8758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90F611-E784-E39A-A3CA-A3BAD56A2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Matlab </a:t>
            </a:r>
          </a:p>
        </p:txBody>
      </p:sp>
      <p:pic>
        <p:nvPicPr>
          <p:cNvPr id="5" name="Segnaposto contenuto 4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C41688FC-3186-DAF3-5954-83070B74E6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7051" y="1349022"/>
            <a:ext cx="4777898" cy="4425244"/>
          </a:xfr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2DC7DB4-3A86-F062-5A44-CC4987C9E6B2}"/>
              </a:ext>
            </a:extLst>
          </p:cNvPr>
          <p:cNvSpPr txBox="1">
            <a:spLocks/>
          </p:cNvSpPr>
          <p:nvPr/>
        </p:nvSpPr>
        <p:spPr>
          <a:xfrm>
            <a:off x="791596" y="1270000"/>
            <a:ext cx="2267693" cy="1586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dirty="0"/>
              <a:t>Generazione episodio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2478408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0A8EC0-ACF4-D7C9-EA42-FFDFCB7C5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Matlab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55169DD-15A9-29DA-6105-EADA50D0F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838" y="1440433"/>
            <a:ext cx="2126160" cy="660400"/>
          </a:xfrm>
        </p:spPr>
        <p:txBody>
          <a:bodyPr/>
          <a:lstStyle/>
          <a:p>
            <a:r>
              <a:rPr lang="it-IT" dirty="0"/>
              <a:t>Nuovo stato e ricompensa</a:t>
            </a:r>
          </a:p>
        </p:txBody>
      </p:sp>
      <p:pic>
        <p:nvPicPr>
          <p:cNvPr id="5" name="Immagine 4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D60DE025-F2EF-6071-F95F-40FF257A0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875" y="1089923"/>
            <a:ext cx="5963127" cy="5633065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21671A03-D994-2B1E-6832-1AF33161AA97}"/>
              </a:ext>
            </a:extLst>
          </p:cNvPr>
          <p:cNvSpPr txBox="1">
            <a:spLocks/>
          </p:cNvSpPr>
          <p:nvPr/>
        </p:nvSpPr>
        <p:spPr>
          <a:xfrm>
            <a:off x="791838" y="2445215"/>
            <a:ext cx="2278740" cy="89029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Stato terminale e calcolo punteggio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1E4BD12E-18D2-BE8E-07FA-7432667C58BC}"/>
              </a:ext>
            </a:extLst>
          </p:cNvPr>
          <p:cNvSpPr txBox="1">
            <a:spLocks/>
          </p:cNvSpPr>
          <p:nvPr/>
        </p:nvSpPr>
        <p:spPr>
          <a:xfrm>
            <a:off x="791838" y="4168507"/>
            <a:ext cx="2278740" cy="9535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Calcolo features e funzione qualità</a:t>
            </a:r>
          </a:p>
        </p:txBody>
      </p:sp>
      <p:sp>
        <p:nvSpPr>
          <p:cNvPr id="8" name="Parentesi graffa aperta 7">
            <a:extLst>
              <a:ext uri="{FF2B5EF4-FFF2-40B4-BE49-F238E27FC236}">
                <a16:creationId xmlns:a16="http://schemas.microsoft.com/office/drawing/2014/main" id="{82D1C8AC-DF70-31D9-574F-4E264915BFAC}"/>
              </a:ext>
            </a:extLst>
          </p:cNvPr>
          <p:cNvSpPr/>
          <p:nvPr/>
        </p:nvSpPr>
        <p:spPr>
          <a:xfrm>
            <a:off x="3081867" y="1270000"/>
            <a:ext cx="229008" cy="1111956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Parentesi graffa aperta 8">
            <a:extLst>
              <a:ext uri="{FF2B5EF4-FFF2-40B4-BE49-F238E27FC236}">
                <a16:creationId xmlns:a16="http://schemas.microsoft.com/office/drawing/2014/main" id="{65C8F967-A5E8-2FA3-8D4F-96E9AEEB1C81}"/>
              </a:ext>
            </a:extLst>
          </p:cNvPr>
          <p:cNvSpPr/>
          <p:nvPr/>
        </p:nvSpPr>
        <p:spPr>
          <a:xfrm>
            <a:off x="3081867" y="2475447"/>
            <a:ext cx="229008" cy="953554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Parentesi graffa aperta 11">
            <a:extLst>
              <a:ext uri="{FF2B5EF4-FFF2-40B4-BE49-F238E27FC236}">
                <a16:creationId xmlns:a16="http://schemas.microsoft.com/office/drawing/2014/main" id="{7D868C3F-1BC8-0B65-763D-0AA845A23364}"/>
              </a:ext>
            </a:extLst>
          </p:cNvPr>
          <p:cNvSpPr/>
          <p:nvPr/>
        </p:nvSpPr>
        <p:spPr>
          <a:xfrm>
            <a:off x="3070578" y="3522492"/>
            <a:ext cx="240297" cy="2245585"/>
          </a:xfrm>
          <a:prstGeom prst="leftBrace">
            <a:avLst>
              <a:gd name="adj1" fmla="val 8333"/>
              <a:gd name="adj2" fmla="val 50374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Parentesi graffa aperta 12">
            <a:extLst>
              <a:ext uri="{FF2B5EF4-FFF2-40B4-BE49-F238E27FC236}">
                <a16:creationId xmlns:a16="http://schemas.microsoft.com/office/drawing/2014/main" id="{9F9DDA02-08E1-463C-72C7-A0C92937D902}"/>
              </a:ext>
            </a:extLst>
          </p:cNvPr>
          <p:cNvSpPr/>
          <p:nvPr/>
        </p:nvSpPr>
        <p:spPr>
          <a:xfrm>
            <a:off x="3081867" y="5844169"/>
            <a:ext cx="240296" cy="802726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D5E85C20-3C06-4867-C3DB-4BF1060A555D}"/>
              </a:ext>
            </a:extLst>
          </p:cNvPr>
          <p:cNvSpPr txBox="1">
            <a:spLocks/>
          </p:cNvSpPr>
          <p:nvPr/>
        </p:nvSpPr>
        <p:spPr>
          <a:xfrm>
            <a:off x="791838" y="5760528"/>
            <a:ext cx="2126160" cy="9535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Stato successivo se il serpente si morde</a:t>
            </a:r>
          </a:p>
        </p:txBody>
      </p:sp>
    </p:spTree>
    <p:extLst>
      <p:ext uri="{BB962C8B-B14F-4D97-AF65-F5344CB8AC3E}">
        <p14:creationId xmlns:p14="http://schemas.microsoft.com/office/powerpoint/2010/main" val="3940711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AF5EC5-F323-7C57-7877-EF656A918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Problema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40E113C-88DF-D6EC-B3CA-5408395EF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03207"/>
            <a:ext cx="8596668" cy="527193"/>
          </a:xfrm>
        </p:spPr>
        <p:txBody>
          <a:bodyPr/>
          <a:lstStyle/>
          <a:p>
            <a:r>
              <a:rPr lang="it-IT" dirty="0"/>
              <a:t>Simulazione del gioco </a:t>
            </a:r>
            <a:r>
              <a:rPr lang="it-IT" dirty="0" err="1"/>
              <a:t>snake</a:t>
            </a:r>
            <a:endParaRPr lang="it-IT" dirty="0"/>
          </a:p>
        </p:txBody>
      </p:sp>
      <p:pic>
        <p:nvPicPr>
          <p:cNvPr id="5" name="Immagine 4" descr="Immagine che contiene testo, schermata, verde&#10;&#10;Descrizione generata automaticamente">
            <a:extLst>
              <a:ext uri="{FF2B5EF4-FFF2-40B4-BE49-F238E27FC236}">
                <a16:creationId xmlns:a16="http://schemas.microsoft.com/office/drawing/2014/main" id="{C6ECCD27-D6AD-2A5F-5D47-F09A96BDF7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65" t="18143" r="7843" b="25767"/>
          <a:stretch/>
        </p:blipFill>
        <p:spPr>
          <a:xfrm>
            <a:off x="2230582" y="2327565"/>
            <a:ext cx="6567054" cy="3269672"/>
          </a:xfrm>
          <a:prstGeom prst="roundRect">
            <a:avLst>
              <a:gd name="adj" fmla="val 8616"/>
            </a:avLst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6662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5AECEF1D-3861-BAE2-ED26-2C70C11A1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002"/>
          <a:stretch/>
        </p:blipFill>
        <p:spPr>
          <a:xfrm>
            <a:off x="3640847" y="1270000"/>
            <a:ext cx="5994400" cy="400191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4E8764D-9034-6AF8-55AE-767BCE2AF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60400"/>
          </a:xfrm>
        </p:spPr>
        <p:txBody>
          <a:bodyPr/>
          <a:lstStyle/>
          <a:p>
            <a:r>
              <a:rPr lang="it-IT" dirty="0"/>
              <a:t>Matlab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C83CB09-A384-8C75-25C9-A3477F104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84774"/>
            <a:ext cx="2235198" cy="654747"/>
          </a:xfrm>
        </p:spPr>
        <p:txBody>
          <a:bodyPr/>
          <a:lstStyle/>
          <a:p>
            <a:r>
              <a:rPr lang="it-IT" dirty="0"/>
              <a:t>Aggiornamento pesi</a:t>
            </a:r>
          </a:p>
        </p:txBody>
      </p:sp>
      <p:sp>
        <p:nvSpPr>
          <p:cNvPr id="6" name="Parentesi graffa aperta 5">
            <a:extLst>
              <a:ext uri="{FF2B5EF4-FFF2-40B4-BE49-F238E27FC236}">
                <a16:creationId xmlns:a16="http://schemas.microsoft.com/office/drawing/2014/main" id="{79A50267-1EC1-8EFF-0102-32F7E4B9BE04}"/>
              </a:ext>
            </a:extLst>
          </p:cNvPr>
          <p:cNvSpPr/>
          <p:nvPr/>
        </p:nvSpPr>
        <p:spPr>
          <a:xfrm>
            <a:off x="3262668" y="1842930"/>
            <a:ext cx="361604" cy="786168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Parentesi graffa aperta 6">
            <a:extLst>
              <a:ext uri="{FF2B5EF4-FFF2-40B4-BE49-F238E27FC236}">
                <a16:creationId xmlns:a16="http://schemas.microsoft.com/office/drawing/2014/main" id="{DBFB43B5-458C-4E31-8E4E-DA1240E422C4}"/>
              </a:ext>
            </a:extLst>
          </p:cNvPr>
          <p:cNvSpPr/>
          <p:nvPr/>
        </p:nvSpPr>
        <p:spPr>
          <a:xfrm>
            <a:off x="3279243" y="2880476"/>
            <a:ext cx="361604" cy="2252134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Parentesi graffa aperta 7">
            <a:extLst>
              <a:ext uri="{FF2B5EF4-FFF2-40B4-BE49-F238E27FC236}">
                <a16:creationId xmlns:a16="http://schemas.microsoft.com/office/drawing/2014/main" id="{58DC6E93-6504-F45B-875F-AED8832C96D8}"/>
              </a:ext>
            </a:extLst>
          </p:cNvPr>
          <p:cNvSpPr/>
          <p:nvPr/>
        </p:nvSpPr>
        <p:spPr>
          <a:xfrm>
            <a:off x="3279243" y="5383988"/>
            <a:ext cx="328454" cy="1111956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Parentesi graffa aperta 9">
            <a:extLst>
              <a:ext uri="{FF2B5EF4-FFF2-40B4-BE49-F238E27FC236}">
                <a16:creationId xmlns:a16="http://schemas.microsoft.com/office/drawing/2014/main" id="{E72F4854-6858-9789-AFD0-3E4D01608CB4}"/>
              </a:ext>
            </a:extLst>
          </p:cNvPr>
          <p:cNvSpPr/>
          <p:nvPr/>
        </p:nvSpPr>
        <p:spPr>
          <a:xfrm>
            <a:off x="3262668" y="1381009"/>
            <a:ext cx="328455" cy="348724"/>
          </a:xfrm>
          <a:prstGeom prst="leftBrace">
            <a:avLst>
              <a:gd name="adj1" fmla="val 8333"/>
              <a:gd name="adj2" fmla="val 53237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229F23D-ED0F-1927-A8CB-ED4F3C151632}"/>
              </a:ext>
            </a:extLst>
          </p:cNvPr>
          <p:cNvSpPr txBox="1">
            <a:spLocks/>
          </p:cNvSpPr>
          <p:nvPr/>
        </p:nvSpPr>
        <p:spPr>
          <a:xfrm>
            <a:off x="677334" y="2080753"/>
            <a:ext cx="2428725" cy="546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Stato successivo </a:t>
            </a:r>
          </a:p>
        </p:txBody>
      </p:sp>
      <p:pic>
        <p:nvPicPr>
          <p:cNvPr id="13" name="Immagine 12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BBDE650B-2C13-F2FA-0E4A-CF5CA435F2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078" r="59981"/>
          <a:stretch/>
        </p:blipFill>
        <p:spPr>
          <a:xfrm>
            <a:off x="3697111" y="5394046"/>
            <a:ext cx="2398889" cy="970844"/>
          </a:xfrm>
          <a:prstGeom prst="rect">
            <a:avLst/>
          </a:prstGeom>
        </p:spPr>
      </p:pic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0B665DF4-7AED-86B2-C526-2F5424CD4818}"/>
              </a:ext>
            </a:extLst>
          </p:cNvPr>
          <p:cNvSpPr txBox="1">
            <a:spLocks/>
          </p:cNvSpPr>
          <p:nvPr/>
        </p:nvSpPr>
        <p:spPr>
          <a:xfrm>
            <a:off x="677334" y="3764109"/>
            <a:ext cx="2415732" cy="932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Generazione prossimo target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Segnaposto contenuto 2">
                <a:extLst>
                  <a:ext uri="{FF2B5EF4-FFF2-40B4-BE49-F238E27FC236}">
                    <a16:creationId xmlns:a16="http://schemas.microsoft.com/office/drawing/2014/main" id="{04B01213-522E-3D2D-16B0-4F2DA0F19A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334" y="5563417"/>
                <a:ext cx="2415732" cy="9325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dirty="0"/>
                  <a:t>Diminuzione graduale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it-IT" dirty="0"/>
              </a:p>
            </p:txBody>
          </p:sp>
        </mc:Choice>
        <mc:Fallback>
          <p:sp>
            <p:nvSpPr>
              <p:cNvPr id="15" name="Segnaposto contenuto 2">
                <a:extLst>
                  <a:ext uri="{FF2B5EF4-FFF2-40B4-BE49-F238E27FC236}">
                    <a16:creationId xmlns:a16="http://schemas.microsoft.com/office/drawing/2014/main" id="{04B01213-522E-3D2D-16B0-4F2DA0F19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4" y="5563417"/>
                <a:ext cx="2415732" cy="932527"/>
              </a:xfrm>
              <a:prstGeom prst="rect">
                <a:avLst/>
              </a:prstGeom>
              <a:blipFill>
                <a:blip r:embed="rId3"/>
                <a:stretch>
                  <a:fillRect l="-524" t="-40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5445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CC3EEF-01FE-51CB-A9A1-14AFCDE4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36141"/>
          </a:xfrm>
        </p:spPr>
        <p:txBody>
          <a:bodyPr/>
          <a:lstStyle/>
          <a:p>
            <a:r>
              <a:rPr lang="it-IT" dirty="0"/>
              <a:t>Risultati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087039-25A9-7756-E3E7-936E8939B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270000"/>
            <a:ext cx="8963377" cy="593900"/>
          </a:xfr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  <p:txBody>
          <a:bodyPr>
            <a:normAutofit lnSpcReduction="10000"/>
          </a:bodyPr>
          <a:lstStyle/>
          <a:p>
            <a:r>
              <a:rPr lang="it-IT" dirty="0"/>
              <a:t>Il serpente impara a raggiunge il target nel minor numero di passi possibili evitando di mordersi e di colpire i muri</a:t>
            </a:r>
          </a:p>
        </p:txBody>
      </p:sp>
      <p:pic>
        <p:nvPicPr>
          <p:cNvPr id="5" name="Immagine 4" descr="Immagine che contiene schermata, Diagramma, linea, diagramma&#10;&#10;Descrizione generata automaticamente">
            <a:extLst>
              <a:ext uri="{FF2B5EF4-FFF2-40B4-BE49-F238E27FC236}">
                <a16:creationId xmlns:a16="http://schemas.microsoft.com/office/drawing/2014/main" id="{03511D28-EEDB-AC06-1CD9-EF698A8ADD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175" t="57698" r="2830"/>
          <a:stretch/>
        </p:blipFill>
        <p:spPr>
          <a:xfrm>
            <a:off x="1018572" y="1979481"/>
            <a:ext cx="4145662" cy="2378285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7" name="Immagine 6" descr="Immagine che contiene schermata, Diagramma, linea, diagramma&#10;&#10;Descrizione generata automaticamente">
            <a:extLst>
              <a:ext uri="{FF2B5EF4-FFF2-40B4-BE49-F238E27FC236}">
                <a16:creationId xmlns:a16="http://schemas.microsoft.com/office/drawing/2014/main" id="{FAE1022A-D8E5-DD76-2628-FB2AB04F8B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14" t="4968" r="2676" b="52521"/>
          <a:stretch/>
        </p:blipFill>
        <p:spPr>
          <a:xfrm>
            <a:off x="993081" y="4479714"/>
            <a:ext cx="4165940" cy="2378286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9" name="Immagine 8" descr="Immagine che contiene schermata, Diagramma, linea, diagramma&#10;&#10;Descrizione generata automaticamente">
            <a:extLst>
              <a:ext uri="{FF2B5EF4-FFF2-40B4-BE49-F238E27FC236}">
                <a16:creationId xmlns:a16="http://schemas.microsoft.com/office/drawing/2014/main" id="{AC3D0909-89F3-D297-A4CE-6C056CA827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9" t="4958" r="53381" b="54365"/>
          <a:stretch/>
        </p:blipFill>
        <p:spPr>
          <a:xfrm>
            <a:off x="5286932" y="1979481"/>
            <a:ext cx="4353778" cy="2378285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1" name="Immagine 10" descr="Immagine che contiene schermata, Diagramma, linea, diagramma&#10;&#10;Descrizione generata automaticamente">
            <a:extLst>
              <a:ext uri="{FF2B5EF4-FFF2-40B4-BE49-F238E27FC236}">
                <a16:creationId xmlns:a16="http://schemas.microsoft.com/office/drawing/2014/main" id="{BE406229-3CC3-F2EF-D71C-EBE9FC1AB9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4" t="58283" r="53696" b="672"/>
          <a:stretch/>
        </p:blipFill>
        <p:spPr>
          <a:xfrm>
            <a:off x="5286932" y="4473347"/>
            <a:ext cx="4353778" cy="2399776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536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DFCF51-0891-A040-45C1-9789F0377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SARSA TRUE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5B5618-2C16-74F5-873A-5FA881659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r>
              <a:rPr lang="it-IT" dirty="0"/>
              <a:t>Estensione del SARSA che combina i vantaggi di SARSA e dei metodi di traccia di eleggibilità</a:t>
            </a:r>
          </a:p>
          <a:p>
            <a:endParaRPr lang="it-IT" dirty="0"/>
          </a:p>
          <a:p>
            <a:r>
              <a:rPr lang="it-IT" dirty="0"/>
              <a:t>Tramite le tracce di eleggibilità mantiene una traccia delle coppie stato-azione che sono state visitate recentemente, permettendo di aggiornare i valori di Q per tutte le coppie</a:t>
            </a:r>
          </a:p>
          <a:p>
            <a:endParaRPr lang="it-IT" dirty="0"/>
          </a:p>
          <a:p>
            <a:r>
              <a:rPr lang="it-IT" dirty="0"/>
              <a:t>L’aggiornamento delle tracce di eleggibilità e dei valori Q viene effettuato in modo da rendere l’algoritmo più stabile</a:t>
            </a:r>
          </a:p>
        </p:txBody>
      </p:sp>
    </p:spTree>
    <p:extLst>
      <p:ext uri="{BB962C8B-B14F-4D97-AF65-F5344CB8AC3E}">
        <p14:creationId xmlns:p14="http://schemas.microsoft.com/office/powerpoint/2010/main" val="1485277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85C6D0-A047-8352-17D6-75F8F535D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3778"/>
          </a:xfrm>
        </p:spPr>
        <p:txBody>
          <a:bodyPr/>
          <a:lstStyle/>
          <a:p>
            <a:r>
              <a:rPr lang="it-IT" dirty="0"/>
              <a:t>SARSA &amp; TRUE SARSA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41F680B-568B-D469-5951-A2EDADE88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343378"/>
            <a:ext cx="9143999" cy="5226755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1. Tracce di eleggibilità :</a:t>
            </a:r>
          </a:p>
          <a:p>
            <a:pPr lvl="1" algn="just">
              <a:buFont typeface="Wingdings" pitchFamily="2" charset="2"/>
              <a:buChar char="v"/>
            </a:pPr>
            <a:r>
              <a:rPr lang="it-IT" dirty="0"/>
              <a:t>SARSA: non utilizza tracce di eleggibilità; l’aggiornamento riguarda solo la coppia stato-azione corrente;</a:t>
            </a:r>
          </a:p>
          <a:p>
            <a:pPr lvl="1" algn="just">
              <a:buFont typeface="Wingdings" pitchFamily="2" charset="2"/>
              <a:buChar char="v"/>
            </a:pPr>
            <a:r>
              <a:rPr lang="it-IT" dirty="0"/>
              <a:t>TRUE-SARSA: utilizza tracce di eleggibilità per distribuire gli aggiornamenti a tutte le coppie stato-azione visitate recentemente.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2. Aggiornamento dei valori Q :</a:t>
            </a:r>
          </a:p>
          <a:p>
            <a:pPr lvl="1" algn="just">
              <a:buFont typeface="Wingdings" pitchFamily="2" charset="2"/>
              <a:buChar char="v"/>
            </a:pPr>
            <a:r>
              <a:rPr lang="it-IT" dirty="0"/>
              <a:t>SARSA: aggiorna il valore Q(s , a) basato solo sulla differenza di TD corrente;</a:t>
            </a:r>
          </a:p>
          <a:p>
            <a:pPr lvl="1" algn="just">
              <a:buFont typeface="Wingdings" pitchFamily="2" charset="2"/>
              <a:buChar char="v"/>
            </a:pPr>
            <a:r>
              <a:rPr lang="it-IT" dirty="0"/>
              <a:t>TRUE SARSA: aggiorna i valori Q(s ,a) utilizzando sia la differenza di TD corrente che le tracce di eleggibilità.</a:t>
            </a:r>
          </a:p>
          <a:p>
            <a:pPr marL="457200" lvl="1" indent="0" algn="just">
              <a:buNone/>
            </a:pPr>
            <a:endParaRPr lang="it-IT" dirty="0"/>
          </a:p>
          <a:p>
            <a:pPr algn="just"/>
            <a:r>
              <a:rPr lang="it-IT" dirty="0"/>
              <a:t>3. Stabilità e precisione :</a:t>
            </a:r>
          </a:p>
          <a:p>
            <a:pPr lvl="1" algn="just">
              <a:buFont typeface="Wingdings" pitchFamily="2" charset="2"/>
              <a:buChar char="v"/>
            </a:pPr>
            <a:r>
              <a:rPr lang="it-IT" dirty="0"/>
              <a:t>SARSA: può essere meno stabile e richiedere più tempo per convergere;</a:t>
            </a:r>
          </a:p>
          <a:p>
            <a:pPr lvl="1" algn="just">
              <a:buFont typeface="Wingdings" pitchFamily="2" charset="2"/>
              <a:buChar char="v"/>
            </a:pPr>
            <a:r>
              <a:rPr lang="it-IT" dirty="0"/>
              <a:t>TRUE SARSA: offre una maggiore stabilità e precisione.</a:t>
            </a:r>
          </a:p>
          <a:p>
            <a:pPr marL="457200" lvl="1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87237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06CDFA4-112D-8CD2-74E9-0A214D234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Matlab </a:t>
            </a:r>
          </a:p>
        </p:txBody>
      </p:sp>
      <p:pic>
        <p:nvPicPr>
          <p:cNvPr id="5" name="Segnaposto contenuto 4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F3490270-E1B6-E32E-C52A-E23BD13F3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7738" y="1128889"/>
            <a:ext cx="5485938" cy="5119511"/>
          </a:xfr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4C789A0B-8B6F-42E8-DEE8-68343D72DCD2}"/>
              </a:ext>
            </a:extLst>
          </p:cNvPr>
          <p:cNvSpPr txBox="1">
            <a:spLocks/>
          </p:cNvSpPr>
          <p:nvPr/>
        </p:nvSpPr>
        <p:spPr>
          <a:xfrm>
            <a:off x="677334" y="1405467"/>
            <a:ext cx="2267693" cy="807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dirty="0"/>
              <a:t>Generazione episodio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2259138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BC846D-7C41-6011-06E5-DDC346917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3778"/>
          </a:xfrm>
        </p:spPr>
        <p:txBody>
          <a:bodyPr/>
          <a:lstStyle/>
          <a:p>
            <a:r>
              <a:rPr lang="it-IT" dirty="0"/>
              <a:t>Matlab </a:t>
            </a:r>
          </a:p>
        </p:txBody>
      </p:sp>
      <p:pic>
        <p:nvPicPr>
          <p:cNvPr id="5" name="Segnaposto contenuto 4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9FE4C2CD-5E2B-1EFD-9279-E755EEAD99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2915"/>
          <a:stretch/>
        </p:blipFill>
        <p:spPr>
          <a:xfrm>
            <a:off x="3967958" y="1055511"/>
            <a:ext cx="5306044" cy="2415822"/>
          </a:xfrm>
        </p:spPr>
      </p:pic>
      <p:sp>
        <p:nvSpPr>
          <p:cNvPr id="6" name="Parentesi graffa aperta 5">
            <a:extLst>
              <a:ext uri="{FF2B5EF4-FFF2-40B4-BE49-F238E27FC236}">
                <a16:creationId xmlns:a16="http://schemas.microsoft.com/office/drawing/2014/main" id="{A1AA6EAA-BAA0-9751-13E8-A6392051B0BF}"/>
              </a:ext>
            </a:extLst>
          </p:cNvPr>
          <p:cNvSpPr/>
          <p:nvPr/>
        </p:nvSpPr>
        <p:spPr>
          <a:xfrm>
            <a:off x="3547789" y="1207911"/>
            <a:ext cx="327452" cy="73377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Parentesi graffa aperta 6">
            <a:extLst>
              <a:ext uri="{FF2B5EF4-FFF2-40B4-BE49-F238E27FC236}">
                <a16:creationId xmlns:a16="http://schemas.microsoft.com/office/drawing/2014/main" id="{A427A55F-5305-244E-1169-261A83EC0173}"/>
              </a:ext>
            </a:extLst>
          </p:cNvPr>
          <p:cNvSpPr/>
          <p:nvPr/>
        </p:nvSpPr>
        <p:spPr>
          <a:xfrm>
            <a:off x="3547789" y="2139244"/>
            <a:ext cx="327452" cy="21392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Parentesi graffa aperta 7">
            <a:extLst>
              <a:ext uri="{FF2B5EF4-FFF2-40B4-BE49-F238E27FC236}">
                <a16:creationId xmlns:a16="http://schemas.microsoft.com/office/drawing/2014/main" id="{EBA345DC-7E37-79D0-4CF9-70BBC72D9271}"/>
              </a:ext>
            </a:extLst>
          </p:cNvPr>
          <p:cNvSpPr/>
          <p:nvPr/>
        </p:nvSpPr>
        <p:spPr>
          <a:xfrm>
            <a:off x="3547789" y="4408307"/>
            <a:ext cx="335755" cy="165946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0B9896E5-A2CD-30F1-3928-06E4C99BA3D6}"/>
              </a:ext>
            </a:extLst>
          </p:cNvPr>
          <p:cNvSpPr txBox="1">
            <a:spLocks/>
          </p:cNvSpPr>
          <p:nvPr/>
        </p:nvSpPr>
        <p:spPr>
          <a:xfrm>
            <a:off x="692521" y="2760132"/>
            <a:ext cx="2267693" cy="807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dirty="0"/>
              <a:t>Calcolo features e Q</a:t>
            </a:r>
            <a:endParaRPr lang="it-IT" sz="1800" dirty="0"/>
          </a:p>
        </p:txBody>
      </p:sp>
      <p:pic>
        <p:nvPicPr>
          <p:cNvPr id="13" name="Immagine 12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30569DF0-E18D-DA4D-A40B-B12EBBC979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35" r="20534"/>
          <a:stretch/>
        </p:blipFill>
        <p:spPr>
          <a:xfrm>
            <a:off x="3987757" y="3567287"/>
            <a:ext cx="4216486" cy="2573863"/>
          </a:xfrm>
          <a:prstGeom prst="rect">
            <a:avLst/>
          </a:prstGeom>
        </p:spPr>
      </p:pic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0E44884D-8832-795F-F9AD-0448618BFFE5}"/>
              </a:ext>
            </a:extLst>
          </p:cNvPr>
          <p:cNvSpPr txBox="1">
            <a:spLocks/>
          </p:cNvSpPr>
          <p:nvPr/>
        </p:nvSpPr>
        <p:spPr>
          <a:xfrm>
            <a:off x="692521" y="1365956"/>
            <a:ext cx="2267693" cy="807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dirty="0"/>
              <a:t>Nuovo stato e ricompensa</a:t>
            </a:r>
            <a:endParaRPr lang="it-IT" sz="1800" dirty="0"/>
          </a:p>
        </p:txBody>
      </p:sp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6C0C9839-A424-5653-CB3B-91F7F7569621}"/>
              </a:ext>
            </a:extLst>
          </p:cNvPr>
          <p:cNvSpPr txBox="1">
            <a:spLocks/>
          </p:cNvSpPr>
          <p:nvPr/>
        </p:nvSpPr>
        <p:spPr>
          <a:xfrm>
            <a:off x="692521" y="4854218"/>
            <a:ext cx="2434501" cy="8071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dirty="0"/>
              <a:t>Aggiornamento pesi, Q e features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3570655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1FCDAC-3EC1-B3C0-7E5F-2636B001C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6356"/>
          </a:xfrm>
        </p:spPr>
        <p:txBody>
          <a:bodyPr/>
          <a:lstStyle/>
          <a:p>
            <a:r>
              <a:rPr lang="it-IT" dirty="0"/>
              <a:t>Matlab </a:t>
            </a:r>
          </a:p>
        </p:txBody>
      </p:sp>
      <p:sp>
        <p:nvSpPr>
          <p:cNvPr id="6" name="Parentesi graffa aperta 5">
            <a:extLst>
              <a:ext uri="{FF2B5EF4-FFF2-40B4-BE49-F238E27FC236}">
                <a16:creationId xmlns:a16="http://schemas.microsoft.com/office/drawing/2014/main" id="{8F1EE9C0-6177-24A0-B11D-BCD93938DCA2}"/>
              </a:ext>
            </a:extLst>
          </p:cNvPr>
          <p:cNvSpPr/>
          <p:nvPr/>
        </p:nvSpPr>
        <p:spPr>
          <a:xfrm>
            <a:off x="3802208" y="1310924"/>
            <a:ext cx="228369" cy="220133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Parentesi graffa aperta 6">
            <a:extLst>
              <a:ext uri="{FF2B5EF4-FFF2-40B4-BE49-F238E27FC236}">
                <a16:creationId xmlns:a16="http://schemas.microsoft.com/office/drawing/2014/main" id="{B61DA321-420B-17A0-9DFC-D9099F9171C2}"/>
              </a:ext>
            </a:extLst>
          </p:cNvPr>
          <p:cNvSpPr/>
          <p:nvPr/>
        </p:nvSpPr>
        <p:spPr>
          <a:xfrm>
            <a:off x="3802855" y="3613857"/>
            <a:ext cx="228369" cy="7563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Parentesi graffa aperta 7">
            <a:extLst>
              <a:ext uri="{FF2B5EF4-FFF2-40B4-BE49-F238E27FC236}">
                <a16:creationId xmlns:a16="http://schemas.microsoft.com/office/drawing/2014/main" id="{1C197E8D-B89F-A729-8FBB-A780E6C30B3A}"/>
              </a:ext>
            </a:extLst>
          </p:cNvPr>
          <p:cNvSpPr/>
          <p:nvPr/>
        </p:nvSpPr>
        <p:spPr>
          <a:xfrm>
            <a:off x="3802209" y="4488039"/>
            <a:ext cx="228369" cy="61101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Parentesi graffa aperta 8">
            <a:extLst>
              <a:ext uri="{FF2B5EF4-FFF2-40B4-BE49-F238E27FC236}">
                <a16:creationId xmlns:a16="http://schemas.microsoft.com/office/drawing/2014/main" id="{90FECF54-CD6C-569A-ABCA-78CF04E92FEB}"/>
              </a:ext>
            </a:extLst>
          </p:cNvPr>
          <p:cNvSpPr/>
          <p:nvPr/>
        </p:nvSpPr>
        <p:spPr>
          <a:xfrm>
            <a:off x="3802210" y="5266973"/>
            <a:ext cx="228369" cy="61101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04FD523E-4EC7-962E-3BE8-12A98FBD411C}"/>
              </a:ext>
            </a:extLst>
          </p:cNvPr>
          <p:cNvSpPr txBox="1">
            <a:spLocks/>
          </p:cNvSpPr>
          <p:nvPr/>
        </p:nvSpPr>
        <p:spPr>
          <a:xfrm>
            <a:off x="677334" y="2063044"/>
            <a:ext cx="3025422" cy="8071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dirty="0"/>
              <a:t>Stato terminale e generazione nuovo target</a:t>
            </a:r>
            <a:endParaRPr lang="it-IT" sz="1800" dirty="0"/>
          </a:p>
        </p:txBody>
      </p:sp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ACCC99D2-0628-FA97-2E81-9360DAE33519}"/>
              </a:ext>
            </a:extLst>
          </p:cNvPr>
          <p:cNvSpPr txBox="1">
            <a:spLocks/>
          </p:cNvSpPr>
          <p:nvPr/>
        </p:nvSpPr>
        <p:spPr>
          <a:xfrm>
            <a:off x="677334" y="3613857"/>
            <a:ext cx="3025422" cy="874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700" dirty="0"/>
              <a:t>Nuovo stato nel caso in cui il serpente si morda</a:t>
            </a: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8D4B914C-1705-1F16-C4C8-B19942D4D0CA}"/>
              </a:ext>
            </a:extLst>
          </p:cNvPr>
          <p:cNvSpPr txBox="1">
            <a:spLocks/>
          </p:cNvSpPr>
          <p:nvPr/>
        </p:nvSpPr>
        <p:spPr>
          <a:xfrm>
            <a:off x="687210" y="4539547"/>
            <a:ext cx="3015546" cy="807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dirty="0"/>
              <a:t>Aggiornamento stato e azione</a:t>
            </a:r>
            <a:endParaRPr lang="it-IT" sz="1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Segnaposto contenuto 2">
                <a:extLst>
                  <a:ext uri="{FF2B5EF4-FFF2-40B4-BE49-F238E27FC236}">
                    <a16:creationId xmlns:a16="http://schemas.microsoft.com/office/drawing/2014/main" id="{13D07633-B0C7-DBDB-1AE1-A991C72952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334" y="5343176"/>
                <a:ext cx="3124874" cy="5348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it-IT" dirty="0"/>
                  <a:t>Diminuzione graduale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it-IT" dirty="0"/>
                  <a:t> </a:t>
                </a:r>
                <a:endParaRPr lang="it-IT" sz="1800" dirty="0"/>
              </a:p>
            </p:txBody>
          </p:sp>
        </mc:Choice>
        <mc:Fallback>
          <p:sp>
            <p:nvSpPr>
              <p:cNvPr id="17" name="Segnaposto contenuto 2">
                <a:extLst>
                  <a:ext uri="{FF2B5EF4-FFF2-40B4-BE49-F238E27FC236}">
                    <a16:creationId xmlns:a16="http://schemas.microsoft.com/office/drawing/2014/main" id="{13D07633-B0C7-DBDB-1AE1-A991C7295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4" y="5343176"/>
                <a:ext cx="3124874" cy="534810"/>
              </a:xfrm>
              <a:prstGeom prst="rect">
                <a:avLst/>
              </a:prstGeom>
              <a:blipFill>
                <a:blip r:embed="rId2"/>
                <a:stretch>
                  <a:fillRect l="-405" t="-46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Segnaposto contenuto 20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B8F224B8-F4AE-C534-5750-9569443775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49133"/>
          <a:stretch/>
        </p:blipFill>
        <p:spPr>
          <a:xfrm>
            <a:off x="4045745" y="1020542"/>
            <a:ext cx="5228257" cy="2648347"/>
          </a:xfrm>
        </p:spPr>
      </p:pic>
      <p:pic>
        <p:nvPicPr>
          <p:cNvPr id="22" name="Segnaposto contenuto 20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18DB2CEA-6721-0E67-7779-D9F4FE0E01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840" r="37489"/>
          <a:stretch/>
        </p:blipFill>
        <p:spPr>
          <a:xfrm>
            <a:off x="4045099" y="3668889"/>
            <a:ext cx="3268232" cy="245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378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304AFA-5FEE-DE95-091B-2A804B501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Risultati</a:t>
            </a:r>
            <a:endParaRPr lang="it-IT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E73818C8-5410-BD5C-1B87-BF14F35B1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55876"/>
            <a:ext cx="9132710" cy="706789"/>
          </a:xfrm>
        </p:spPr>
        <p:txBody>
          <a:bodyPr>
            <a:normAutofit/>
          </a:bodyPr>
          <a:lstStyle/>
          <a:p>
            <a:r>
              <a:rPr lang="it-IT"/>
              <a:t>Il serpente impara a raggiunge il target nel minor numero di posti possibili evitando di mordersi e di colpire i muri</a:t>
            </a:r>
            <a:endParaRPr lang="it-IT" dirty="0"/>
          </a:p>
        </p:txBody>
      </p:sp>
      <p:pic>
        <p:nvPicPr>
          <p:cNvPr id="12" name="Immagine 11" descr="Immagine che contiene software, Software multimediale, Software per la grafica, Icona del computer&#10;&#10;Descrizione generata automaticamente">
            <a:extLst>
              <a:ext uri="{FF2B5EF4-FFF2-40B4-BE49-F238E27FC236}">
                <a16:creationId xmlns:a16="http://schemas.microsoft.com/office/drawing/2014/main" id="{224F6E8F-A9EA-3DC1-DB11-5C59DD7B59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4" t="10047" r="54316" b="54370"/>
          <a:stretch/>
        </p:blipFill>
        <p:spPr>
          <a:xfrm>
            <a:off x="866898" y="1960491"/>
            <a:ext cx="4515778" cy="2199135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4" name="Immagine 13" descr="Immagine che contiene software, Software multimediale, Software per la grafica, Icona del computer&#10;&#10;Descrizione generata automaticamente">
            <a:extLst>
              <a:ext uri="{FF2B5EF4-FFF2-40B4-BE49-F238E27FC236}">
                <a16:creationId xmlns:a16="http://schemas.microsoft.com/office/drawing/2014/main" id="{8778446F-1D13-A661-4C1B-C459375226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09" t="9507" r="3590" b="53824"/>
          <a:stretch/>
        </p:blipFill>
        <p:spPr>
          <a:xfrm>
            <a:off x="5542896" y="1930400"/>
            <a:ext cx="4518245" cy="2267521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7" name="Immagine 26" descr="Immagine che contiene software, Software multimediale, Software per la grafica, Icona del computer&#10;&#10;Descrizione generata automaticamente">
            <a:extLst>
              <a:ext uri="{FF2B5EF4-FFF2-40B4-BE49-F238E27FC236}">
                <a16:creationId xmlns:a16="http://schemas.microsoft.com/office/drawing/2014/main" id="{F158AF5E-F2F9-052E-E5F9-CCD4215EE1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25" t="56649" r="53705" b="5566"/>
          <a:stretch/>
        </p:blipFill>
        <p:spPr>
          <a:xfrm>
            <a:off x="866898" y="4274086"/>
            <a:ext cx="4515778" cy="2276031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30" name="Immagine 29" descr="Immagine che contiene software, Software multimediale, Software per la grafica, Icona del computer&#10;&#10;Descrizione generata automaticamente">
            <a:extLst>
              <a:ext uri="{FF2B5EF4-FFF2-40B4-BE49-F238E27FC236}">
                <a16:creationId xmlns:a16="http://schemas.microsoft.com/office/drawing/2014/main" id="{846686FC-F14D-ACCE-BFF9-8D528C5510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90" t="56649" r="3540" b="6682"/>
          <a:stretch/>
        </p:blipFill>
        <p:spPr>
          <a:xfrm>
            <a:off x="5542896" y="4274087"/>
            <a:ext cx="4515779" cy="2276030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6326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67CDC0-AE6D-EAE7-A734-4C71AC688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35458"/>
            <a:ext cx="8596668" cy="676383"/>
          </a:xfrm>
        </p:spPr>
        <p:txBody>
          <a:bodyPr/>
          <a:lstStyle/>
          <a:p>
            <a:r>
              <a:rPr lang="it-IT" dirty="0"/>
              <a:t>Confronto</a:t>
            </a:r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FC11E90B-DAB3-4260-713A-0513E9056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11" y="1245037"/>
            <a:ext cx="1794018" cy="493368"/>
          </a:xfrm>
        </p:spPr>
        <p:txBody>
          <a:bodyPr>
            <a:normAutofit/>
          </a:bodyPr>
          <a:lstStyle/>
          <a:p>
            <a:r>
              <a:rPr lang="it-IT" dirty="0"/>
              <a:t>Azioni</a:t>
            </a:r>
          </a:p>
        </p:txBody>
      </p:sp>
      <p:pic>
        <p:nvPicPr>
          <p:cNvPr id="15" name="Immagine 14" descr="Immagine che contiene software, Software multimediale, Software per la grafica, Icona del computer&#10;&#10;Descrizione generata automaticamente">
            <a:extLst>
              <a:ext uri="{FF2B5EF4-FFF2-40B4-BE49-F238E27FC236}">
                <a16:creationId xmlns:a16="http://schemas.microsoft.com/office/drawing/2014/main" id="{E98361CA-4F81-5E01-C140-A17C21931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4" t="10047" r="54316" b="54370"/>
          <a:stretch/>
        </p:blipFill>
        <p:spPr>
          <a:xfrm>
            <a:off x="5701220" y="1647423"/>
            <a:ext cx="4543777" cy="2212770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6" name="Immagine 15" descr="Immagine che contiene schermata, Diagramma, linea, diagramma&#10;&#10;Descrizione generata automaticamente">
            <a:extLst>
              <a:ext uri="{FF2B5EF4-FFF2-40B4-BE49-F238E27FC236}">
                <a16:creationId xmlns:a16="http://schemas.microsoft.com/office/drawing/2014/main" id="{E5FD710B-C6BB-56AB-977E-FBF0F2D363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175" t="57698" r="2830"/>
          <a:stretch/>
        </p:blipFill>
        <p:spPr>
          <a:xfrm>
            <a:off x="1502067" y="1658911"/>
            <a:ext cx="3857148" cy="2212770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1F91760-8EBF-8CFA-0E98-2717BC9B31F6}"/>
              </a:ext>
            </a:extLst>
          </p:cNvPr>
          <p:cNvSpPr txBox="1">
            <a:spLocks/>
          </p:cNvSpPr>
          <p:nvPr/>
        </p:nvSpPr>
        <p:spPr>
          <a:xfrm>
            <a:off x="2930541" y="1252707"/>
            <a:ext cx="1346887" cy="493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SARSA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9118B8C4-207D-3C51-8D65-0858B8DFA96A}"/>
              </a:ext>
            </a:extLst>
          </p:cNvPr>
          <p:cNvSpPr txBox="1">
            <a:spLocks/>
          </p:cNvSpPr>
          <p:nvPr/>
        </p:nvSpPr>
        <p:spPr>
          <a:xfrm>
            <a:off x="7245176" y="1252707"/>
            <a:ext cx="1787611" cy="614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TRUE SARSA</a:t>
            </a:r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BD09B4AD-2F46-A37E-FB21-D7AF4F17E877}"/>
              </a:ext>
            </a:extLst>
          </p:cNvPr>
          <p:cNvSpPr txBox="1">
            <a:spLocks/>
          </p:cNvSpPr>
          <p:nvPr/>
        </p:nvSpPr>
        <p:spPr>
          <a:xfrm>
            <a:off x="282486" y="4189228"/>
            <a:ext cx="1794018" cy="493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Punteggio</a:t>
            </a:r>
          </a:p>
        </p:txBody>
      </p: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A97E9AC2-0AC2-6E4C-4828-B251556CFCBF}"/>
              </a:ext>
            </a:extLst>
          </p:cNvPr>
          <p:cNvSpPr txBox="1">
            <a:spLocks/>
          </p:cNvSpPr>
          <p:nvPr/>
        </p:nvSpPr>
        <p:spPr>
          <a:xfrm>
            <a:off x="2837727" y="4208682"/>
            <a:ext cx="1346887" cy="493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SARSA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C4E81064-2750-2652-8F3B-8309596F9764}"/>
              </a:ext>
            </a:extLst>
          </p:cNvPr>
          <p:cNvSpPr txBox="1">
            <a:spLocks/>
          </p:cNvSpPr>
          <p:nvPr/>
        </p:nvSpPr>
        <p:spPr>
          <a:xfrm>
            <a:off x="7245176" y="4148272"/>
            <a:ext cx="1787611" cy="614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TRUE SARSA</a:t>
            </a:r>
          </a:p>
        </p:txBody>
      </p:sp>
      <p:pic>
        <p:nvPicPr>
          <p:cNvPr id="23" name="Immagine 22" descr="Immagine che contiene software, Software multimediale, Software per la grafica, Icona del computer&#10;&#10;Descrizione generata automaticamente">
            <a:extLst>
              <a:ext uri="{FF2B5EF4-FFF2-40B4-BE49-F238E27FC236}">
                <a16:creationId xmlns:a16="http://schemas.microsoft.com/office/drawing/2014/main" id="{DD680BFB-46B4-C5B8-B555-1679B55A1F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09" t="9507" r="3590" b="53824"/>
          <a:stretch/>
        </p:blipFill>
        <p:spPr>
          <a:xfrm>
            <a:off x="5701220" y="4543425"/>
            <a:ext cx="4518245" cy="2267521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4" name="Immagine 23" descr="Immagine che contiene schermata, Diagramma, linea, diagramma&#10;&#10;Descrizione generata automaticamente">
            <a:extLst>
              <a:ext uri="{FF2B5EF4-FFF2-40B4-BE49-F238E27FC236}">
                <a16:creationId xmlns:a16="http://schemas.microsoft.com/office/drawing/2014/main" id="{5896AAA6-9E95-A119-47D9-45459A2E9A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9" t="4958" r="53381" b="54365"/>
          <a:stretch/>
        </p:blipFill>
        <p:spPr>
          <a:xfrm>
            <a:off x="1440281" y="4543426"/>
            <a:ext cx="4004077" cy="2187258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9521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67CDC0-AE6D-EAE7-A734-4C71AC688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35458"/>
            <a:ext cx="8596668" cy="676383"/>
          </a:xfrm>
        </p:spPr>
        <p:txBody>
          <a:bodyPr/>
          <a:lstStyle/>
          <a:p>
            <a:r>
              <a:rPr lang="it-IT" dirty="0"/>
              <a:t>Confronto</a:t>
            </a:r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FC11E90B-DAB3-4260-713A-0513E9056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10" y="1245037"/>
            <a:ext cx="2322525" cy="493368"/>
          </a:xfrm>
        </p:spPr>
        <p:txBody>
          <a:bodyPr>
            <a:normAutofit/>
          </a:bodyPr>
          <a:lstStyle/>
          <a:p>
            <a:r>
              <a:rPr lang="it-IT" dirty="0"/>
              <a:t>Colpisce il muro</a:t>
            </a: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1F91760-8EBF-8CFA-0E98-2717BC9B31F6}"/>
              </a:ext>
            </a:extLst>
          </p:cNvPr>
          <p:cNvSpPr txBox="1">
            <a:spLocks/>
          </p:cNvSpPr>
          <p:nvPr/>
        </p:nvSpPr>
        <p:spPr>
          <a:xfrm>
            <a:off x="2930541" y="1252707"/>
            <a:ext cx="1346887" cy="493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SARSA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9118B8C4-207D-3C51-8D65-0858B8DFA96A}"/>
              </a:ext>
            </a:extLst>
          </p:cNvPr>
          <p:cNvSpPr txBox="1">
            <a:spLocks/>
          </p:cNvSpPr>
          <p:nvPr/>
        </p:nvSpPr>
        <p:spPr>
          <a:xfrm>
            <a:off x="7245176" y="1252707"/>
            <a:ext cx="1787611" cy="614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TRUE SARSA</a:t>
            </a:r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BD09B4AD-2F46-A37E-FB21-D7AF4F17E877}"/>
              </a:ext>
            </a:extLst>
          </p:cNvPr>
          <p:cNvSpPr txBox="1">
            <a:spLocks/>
          </p:cNvSpPr>
          <p:nvPr/>
        </p:nvSpPr>
        <p:spPr>
          <a:xfrm>
            <a:off x="282486" y="4189228"/>
            <a:ext cx="1794018" cy="493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Si morde</a:t>
            </a:r>
          </a:p>
        </p:txBody>
      </p: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A97E9AC2-0AC2-6E4C-4828-B251556CFCBF}"/>
              </a:ext>
            </a:extLst>
          </p:cNvPr>
          <p:cNvSpPr txBox="1">
            <a:spLocks/>
          </p:cNvSpPr>
          <p:nvPr/>
        </p:nvSpPr>
        <p:spPr>
          <a:xfrm>
            <a:off x="2837727" y="4208682"/>
            <a:ext cx="1346887" cy="493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SARSA</a:t>
            </a:r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C4E81064-2750-2652-8F3B-8309596F9764}"/>
              </a:ext>
            </a:extLst>
          </p:cNvPr>
          <p:cNvSpPr txBox="1">
            <a:spLocks/>
          </p:cNvSpPr>
          <p:nvPr/>
        </p:nvSpPr>
        <p:spPr>
          <a:xfrm>
            <a:off x="7245176" y="4148272"/>
            <a:ext cx="1787611" cy="614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TRUE SARSA</a:t>
            </a:r>
          </a:p>
        </p:txBody>
      </p:sp>
      <p:pic>
        <p:nvPicPr>
          <p:cNvPr id="3" name="Immagine 2" descr="Immagine che contiene schermata, Diagramma, linea, diagramma&#10;&#10;Descrizione generata automaticamente">
            <a:extLst>
              <a:ext uri="{FF2B5EF4-FFF2-40B4-BE49-F238E27FC236}">
                <a16:creationId xmlns:a16="http://schemas.microsoft.com/office/drawing/2014/main" id="{380C59CF-5D01-2420-0C81-E9A6D9C8A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14" t="4968" r="2676" b="52148"/>
          <a:stretch/>
        </p:blipFill>
        <p:spPr>
          <a:xfrm>
            <a:off x="1333498" y="1617410"/>
            <a:ext cx="4159697" cy="2395511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4" name="Immagine 3" descr="Immagine che contiene software, Software multimediale, Software per la grafica, Icona del computer&#10;&#10;Descrizione generata automaticamente">
            <a:extLst>
              <a:ext uri="{FF2B5EF4-FFF2-40B4-BE49-F238E27FC236}">
                <a16:creationId xmlns:a16="http://schemas.microsoft.com/office/drawing/2014/main" id="{AB765E3B-D9CB-517A-5B54-4B34487672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25" t="56649" r="53705" b="5566"/>
          <a:stretch/>
        </p:blipFill>
        <p:spPr>
          <a:xfrm>
            <a:off x="5726290" y="1617410"/>
            <a:ext cx="4415604" cy="2395511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5" name="Immagine 4" descr="Immagine che contiene schermata, Diagramma, linea, diagramma&#10;&#10;Descrizione generata automaticamente">
            <a:extLst>
              <a:ext uri="{FF2B5EF4-FFF2-40B4-BE49-F238E27FC236}">
                <a16:creationId xmlns:a16="http://schemas.microsoft.com/office/drawing/2014/main" id="{D0EE580A-E136-6182-D345-81ABB9F16A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4" t="58163" r="53696" b="673"/>
          <a:stretch/>
        </p:blipFill>
        <p:spPr>
          <a:xfrm>
            <a:off x="1333499" y="4531656"/>
            <a:ext cx="4159697" cy="2299457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6" name="Immagine 5" descr="Immagine che contiene software, Software multimediale, Software per la grafica, Icona del computer&#10;&#10;Descrizione generata automaticamente">
            <a:extLst>
              <a:ext uri="{FF2B5EF4-FFF2-40B4-BE49-F238E27FC236}">
                <a16:creationId xmlns:a16="http://schemas.microsoft.com/office/drawing/2014/main" id="{960DBC64-0F69-A4A4-FB52-450861D33D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90" t="56649" r="3540" b="6682"/>
          <a:stretch/>
        </p:blipFill>
        <p:spPr>
          <a:xfrm>
            <a:off x="5726290" y="4518112"/>
            <a:ext cx="4415604" cy="2313001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5159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A87DD9-7C3C-4736-33CE-708BDBE19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91822"/>
          </a:xfrm>
        </p:spPr>
        <p:txBody>
          <a:bodyPr/>
          <a:lstStyle/>
          <a:p>
            <a:r>
              <a:rPr lang="it-IT" dirty="0" err="1"/>
              <a:t>Approssimatori</a:t>
            </a:r>
            <a:r>
              <a:rPr lang="it-IT" dirty="0"/>
              <a:t> funzionali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991DE7-7600-A629-3A05-DD2B391D6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8723"/>
            <a:ext cx="8596668" cy="1810278"/>
          </a:xfrm>
        </p:spPr>
        <p:txBody>
          <a:bodyPr/>
          <a:lstStyle/>
          <a:p>
            <a:pPr algn="just"/>
            <a:r>
              <a:rPr lang="it-IT" dirty="0"/>
              <a:t>Metodi di </a:t>
            </a:r>
            <a:r>
              <a:rPr lang="it-IT" dirty="0" err="1"/>
              <a:t>Reinforcement</a:t>
            </a:r>
            <a:r>
              <a:rPr lang="it-IT" dirty="0"/>
              <a:t> learning che usano </a:t>
            </a:r>
            <a:r>
              <a:rPr lang="it-IT" dirty="0" err="1"/>
              <a:t>approssimatori</a:t>
            </a:r>
            <a:r>
              <a:rPr lang="it-IT" dirty="0"/>
              <a:t> di funzione per gestire ambienti con spazio di stato grande o illimitato, ovvero ambienti per i quali i metodi tabellari non sono implementabili</a:t>
            </a:r>
          </a:p>
          <a:p>
            <a:pPr algn="just"/>
            <a:r>
              <a:rPr lang="it-IT" dirty="0"/>
              <a:t>Viene introdotto un vettore dei pesi </a:t>
            </a:r>
            <a:r>
              <a:rPr lang="it-IT" dirty="0" err="1"/>
              <a:t>w</a:t>
            </a:r>
            <a:r>
              <a:rPr lang="it-IT" dirty="0"/>
              <a:t> per approssimare la funzione qualità</a:t>
            </a:r>
          </a:p>
        </p:txBody>
      </p:sp>
      <p:pic>
        <p:nvPicPr>
          <p:cNvPr id="5" name="Immagine 4" descr="Immagine che contiene Carattere, calligrafia, bianco, testo&#10;&#10;Descrizione generata automaticamente">
            <a:extLst>
              <a:ext uri="{FF2B5EF4-FFF2-40B4-BE49-F238E27FC236}">
                <a16:creationId xmlns:a16="http://schemas.microsoft.com/office/drawing/2014/main" id="{2E35D470-E363-D5D9-7472-2635C3893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918" y="3546302"/>
            <a:ext cx="33655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986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1A09C7-C453-515B-B7D8-F690E7F37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39190"/>
          </a:xfrm>
        </p:spPr>
        <p:txBody>
          <a:bodyPr/>
          <a:lstStyle/>
          <a:p>
            <a:r>
              <a:rPr lang="it-IT" dirty="0"/>
              <a:t>Simulazione </a:t>
            </a:r>
          </a:p>
        </p:txBody>
      </p:sp>
      <p:pic>
        <p:nvPicPr>
          <p:cNvPr id="6" name="video snake offset 2">
            <a:hlinkClick r:id="" action="ppaction://media"/>
            <a:extLst>
              <a:ext uri="{FF2B5EF4-FFF2-40B4-BE49-F238E27FC236}">
                <a16:creationId xmlns:a16="http://schemas.microsoft.com/office/drawing/2014/main" id="{3B5F469E-36D2-C435-02F2-BF298EFFA84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3258" t="21062" r="14701" b="6973"/>
          <a:stretch/>
        </p:blipFill>
        <p:spPr>
          <a:xfrm>
            <a:off x="1365662" y="2657475"/>
            <a:ext cx="2909455" cy="2793299"/>
          </a:xfrm>
        </p:spPr>
      </p:pic>
    </p:spTree>
    <p:extLst>
      <p:ext uri="{BB962C8B-B14F-4D97-AF65-F5344CB8AC3E}">
        <p14:creationId xmlns:p14="http://schemas.microsoft.com/office/powerpoint/2010/main" val="19672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2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21000C-7FB6-E798-ACD6-6691AF6DD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Features 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435530F8-29F8-EB12-BDC8-18FEBC8A2A6B}"/>
              </a:ext>
            </a:extLst>
          </p:cNvPr>
          <p:cNvSpPr txBox="1">
            <a:spLocks/>
          </p:cNvSpPr>
          <p:nvPr/>
        </p:nvSpPr>
        <p:spPr>
          <a:xfrm>
            <a:off x="829733" y="1782412"/>
            <a:ext cx="8765823" cy="3342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dirty="0"/>
              <a:t>Le features permettono di descrivere l’ambiente, aiutando a determinare come generalizzare le informazioni  sull’ambiente stesso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 È perciò necessario scegliere features appropriate al task esaminato al fine di permettere un corretto apprendimento da parte dell’agente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Nel nostro caso è stato utilizzato il Tile coding</a:t>
            </a:r>
          </a:p>
          <a:p>
            <a:pPr algn="just"/>
            <a:endParaRPr lang="it-IT" dirty="0"/>
          </a:p>
          <a:p>
            <a:pPr marL="0" indent="0" algn="just">
              <a:buNone/>
            </a:pPr>
            <a:endParaRPr lang="it-IT" dirty="0"/>
          </a:p>
          <a:p>
            <a:pPr algn="just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90542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Rettangolo, modello, quadrato, linea&#10;&#10;Descrizione generata automaticamente">
            <a:extLst>
              <a:ext uri="{FF2B5EF4-FFF2-40B4-BE49-F238E27FC236}">
                <a16:creationId xmlns:a16="http://schemas.microsoft.com/office/drawing/2014/main" id="{1BC2FE8F-17DB-CCD6-3027-A0877BEE0F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344" r="-1" b="425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9A3AF60-2930-4B1B-A0FC-649E85965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948267"/>
          </a:xfrm>
        </p:spPr>
        <p:txBody>
          <a:bodyPr>
            <a:normAutofit/>
          </a:bodyPr>
          <a:lstStyle/>
          <a:p>
            <a:r>
              <a:rPr lang="it-IT" dirty="0"/>
              <a:t>Tile coding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FE20063-2662-866F-C006-E3617E98B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159" y="1270000"/>
            <a:ext cx="3851123" cy="5026663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90000"/>
              </a:lnSpc>
            </a:pPr>
            <a:r>
              <a:rPr lang="it-IT" dirty="0"/>
              <a:t>Il Tile coding trasforma uno spazio continuo in una rappresentazione discreta usando multiple griglie sovrapposte</a:t>
            </a:r>
          </a:p>
          <a:p>
            <a:pPr algn="just">
              <a:lnSpc>
                <a:spcPct val="90000"/>
              </a:lnSpc>
            </a:pPr>
            <a:endParaRPr lang="it-IT" dirty="0"/>
          </a:p>
          <a:p>
            <a:pPr algn="just">
              <a:lnSpc>
                <a:spcPct val="90000"/>
              </a:lnSpc>
            </a:pPr>
            <a:r>
              <a:rPr lang="it-IT" dirty="0"/>
              <a:t>Nello specifico:</a:t>
            </a:r>
          </a:p>
          <a:p>
            <a:pPr lvl="1" algn="just">
              <a:lnSpc>
                <a:spcPct val="90000"/>
              </a:lnSpc>
              <a:buFont typeface="Wingdings" pitchFamily="2" charset="2"/>
              <a:buChar char="§"/>
            </a:pPr>
            <a:r>
              <a:rPr lang="it-IT" sz="1800" dirty="0"/>
              <a:t> lo </a:t>
            </a:r>
            <a:r>
              <a:rPr lang="it-IT" sz="1800" i="1" dirty="0"/>
              <a:t>spazio di stato </a:t>
            </a:r>
            <a:r>
              <a:rPr lang="it-IT" sz="1800" dirty="0"/>
              <a:t>viene suddiviso in ’</a:t>
            </a:r>
            <a:r>
              <a:rPr lang="it-IT" sz="1800" dirty="0" err="1"/>
              <a:t>tile</a:t>
            </a:r>
            <a:r>
              <a:rPr lang="it-IT" sz="1800" dirty="0"/>
              <a:t>’ che formano una griglia</a:t>
            </a:r>
          </a:p>
          <a:p>
            <a:pPr lvl="1" algn="just">
              <a:lnSpc>
                <a:spcPct val="90000"/>
              </a:lnSpc>
              <a:buFont typeface="Wingdings" pitchFamily="2" charset="2"/>
              <a:buChar char="§"/>
            </a:pPr>
            <a:r>
              <a:rPr lang="it-IT" sz="1800" dirty="0"/>
              <a:t>Diverse </a:t>
            </a:r>
            <a:r>
              <a:rPr lang="it-IT" sz="1800" i="1" dirty="0"/>
              <a:t>griglie</a:t>
            </a:r>
            <a:r>
              <a:rPr lang="it-IT" sz="1800" dirty="0"/>
              <a:t> con spostamenti leggermente diversi sono sovrapposte, questo permette di avere una rappresentazione più dettagliata e robusta.</a:t>
            </a:r>
          </a:p>
          <a:p>
            <a:pPr lvl="1" algn="just">
              <a:lnSpc>
                <a:spcPct val="90000"/>
              </a:lnSpc>
              <a:buFont typeface="Wingdings" pitchFamily="2" charset="2"/>
              <a:buChar char="§"/>
            </a:pPr>
            <a:r>
              <a:rPr lang="it-IT" sz="1800" dirty="0"/>
              <a:t>Ogni </a:t>
            </a:r>
            <a:r>
              <a:rPr lang="it-IT" sz="1800" i="1" dirty="0"/>
              <a:t>stato</a:t>
            </a:r>
            <a:r>
              <a:rPr lang="it-IT" sz="1800" dirty="0"/>
              <a:t> è mappato su un insieme di </a:t>
            </a:r>
            <a:r>
              <a:rPr lang="it-IT" sz="1800" dirty="0" err="1"/>
              <a:t>tiles</a:t>
            </a:r>
            <a:r>
              <a:rPr lang="it-IT" sz="1800" dirty="0"/>
              <a:t>, uno per ogni griglia, che coprono quel punto</a:t>
            </a:r>
          </a:p>
          <a:p>
            <a:pPr marL="457200" lvl="1" indent="0" algn="just">
              <a:lnSpc>
                <a:spcPct val="90000"/>
              </a:lnSpc>
              <a:buNone/>
            </a:pPr>
            <a:endParaRPr lang="it-IT" sz="1400" dirty="0"/>
          </a:p>
          <a:p>
            <a:pPr>
              <a:lnSpc>
                <a:spcPct val="90000"/>
              </a:lnSpc>
              <a:buFont typeface="Wingdings" pitchFamily="2" charset="2"/>
              <a:buChar char="§"/>
            </a:pPr>
            <a:endParaRPr lang="it-IT" sz="1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8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2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4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6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1486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57C6A1-5611-764D-D288-A5BA62298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it-IT" dirty="0"/>
              <a:t>Creazione delle griglie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E26ACCE-4CEF-9C80-A449-E1D9E37BB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746" y="1947859"/>
            <a:ext cx="3141766" cy="2332389"/>
          </a:xfrm>
        </p:spPr>
        <p:txBody>
          <a:bodyPr>
            <a:normAutofit/>
          </a:bodyPr>
          <a:lstStyle/>
          <a:p>
            <a:pPr algn="just"/>
            <a:r>
              <a:rPr lang="it-IT" dirty="0"/>
              <a:t>Generiamo 10 griglie sovrapposte con offset [3,1] per la posizione e la direzione di movimento</a:t>
            </a:r>
          </a:p>
          <a:p>
            <a:pPr algn="just"/>
            <a:r>
              <a:rPr lang="it-IT" dirty="0" err="1"/>
              <a:t>N</a:t>
            </a:r>
            <a:r>
              <a:rPr lang="it-IT" dirty="0"/>
              <a:t> pari a 10</a:t>
            </a:r>
          </a:p>
          <a:p>
            <a:pPr algn="just"/>
            <a:r>
              <a:rPr lang="it-IT" dirty="0"/>
              <a:t>M pari a 5</a:t>
            </a:r>
          </a:p>
          <a:p>
            <a:endParaRPr lang="it-IT" dirty="0"/>
          </a:p>
        </p:txBody>
      </p:sp>
      <p:pic>
        <p:nvPicPr>
          <p:cNvPr id="9" name="Immagine 8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59CB6AAC-5AB8-7064-C7C4-5AE0509AD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950" y="592141"/>
            <a:ext cx="5269097" cy="5865810"/>
          </a:xfrm>
          <a:prstGeom prst="rect">
            <a:avLst/>
          </a:prstGeom>
        </p:spPr>
      </p:pic>
      <p:pic>
        <p:nvPicPr>
          <p:cNvPr id="5" name="tiletile">
            <a:hlinkClick r:id="" action="ppaction://media"/>
            <a:extLst>
              <a:ext uri="{FF2B5EF4-FFF2-40B4-BE49-F238E27FC236}">
                <a16:creationId xmlns:a16="http://schemas.microsoft.com/office/drawing/2014/main" id="{A0C1F3CD-F16E-A3DF-89AF-C729E61128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1978" r="25386" b="5475"/>
          <a:stretch/>
        </p:blipFill>
        <p:spPr>
          <a:xfrm>
            <a:off x="1077332" y="4441472"/>
            <a:ext cx="2219024" cy="22415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790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F74928-028D-BE09-0F3F-5AF8DF521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Creazione delle griglie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2508D2-96CD-7407-0527-53377AAED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62276"/>
            <a:ext cx="2240664" cy="4087811"/>
          </a:xfrm>
        </p:spPr>
        <p:txBody>
          <a:bodyPr/>
          <a:lstStyle/>
          <a:p>
            <a:pPr algn="just"/>
            <a:r>
              <a:rPr lang="it-IT" dirty="0"/>
              <a:t>Poiché teniamo conto di tutte le parti del corpo del serpente e del target, creiamo </a:t>
            </a:r>
            <a:r>
              <a:rPr lang="it-IT" dirty="0" err="1"/>
              <a:t>N</a:t>
            </a:r>
            <a:r>
              <a:rPr lang="it-IT" dirty="0"/>
              <a:t> griglie a 6 dimensioni</a:t>
            </a:r>
          </a:p>
        </p:txBody>
      </p:sp>
      <p:pic>
        <p:nvPicPr>
          <p:cNvPr id="7" name="Immagine 6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54307C17-6459-51F0-F93C-DD3DE1386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621" y="1652589"/>
            <a:ext cx="6076773" cy="408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538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2D42A5-A638-F919-6592-9686AC3F8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06400"/>
            <a:ext cx="8596668" cy="1320800"/>
          </a:xfrm>
        </p:spPr>
        <p:txBody>
          <a:bodyPr/>
          <a:lstStyle/>
          <a:p>
            <a:r>
              <a:rPr lang="it-IT" dirty="0"/>
              <a:t>Scelta delle features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268B25-08FD-AC66-0E89-04EE0CD36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715" y="1329266"/>
            <a:ext cx="2060041" cy="4281312"/>
          </a:xfrm>
        </p:spPr>
        <p:txBody>
          <a:bodyPr/>
          <a:lstStyle/>
          <a:p>
            <a:pPr algn="just"/>
            <a:r>
              <a:rPr lang="it-IT" dirty="0"/>
              <a:t>Creiamo un vettore delle features e troviamo le celle di appartenenza confrontando lo stato con gli estremi delle celle</a:t>
            </a:r>
          </a:p>
        </p:txBody>
      </p:sp>
      <p:pic>
        <p:nvPicPr>
          <p:cNvPr id="7" name="Immagine 6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FFBF3019-6A43-4FDC-8FFE-812FF11D5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283" y="1027582"/>
            <a:ext cx="6357338" cy="548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64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288034-C576-2FD6-1DFE-9201F09A7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00545"/>
          </a:xfrm>
        </p:spPr>
        <p:txBody>
          <a:bodyPr/>
          <a:lstStyle/>
          <a:p>
            <a:r>
              <a:rPr lang="it-IT" dirty="0"/>
              <a:t>Modello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D5CDA6FE-004D-786C-3A09-D8DCA4F4445C}"/>
              </a:ext>
            </a:extLst>
          </p:cNvPr>
          <p:cNvSpPr txBox="1">
            <a:spLocks/>
          </p:cNvSpPr>
          <p:nvPr/>
        </p:nvSpPr>
        <p:spPr>
          <a:xfrm>
            <a:off x="677334" y="1403207"/>
            <a:ext cx="8596668" cy="527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Lo stato è caratterizzato da</a:t>
            </a:r>
          </a:p>
        </p:txBody>
      </p:sp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B442A174-4519-C5A8-53B2-99A1578DC5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0401988"/>
              </p:ext>
            </p:extLst>
          </p:nvPr>
        </p:nvGraphicFramePr>
        <p:xfrm>
          <a:off x="2058847" y="1929932"/>
          <a:ext cx="6441686" cy="1552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B49DB1C0-24AC-C2D5-47BD-2C102EF65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3902380"/>
            <a:ext cx="8596668" cy="527193"/>
          </a:xfrm>
        </p:spPr>
        <p:txBody>
          <a:bodyPr>
            <a:normAutofit/>
          </a:bodyPr>
          <a:lstStyle/>
          <a:p>
            <a:r>
              <a:rPr lang="it-IT" dirty="0"/>
              <a:t>Le azioni sono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FD2A93CE-23B7-E0BB-F9E8-19A86D6735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2430726"/>
              </p:ext>
            </p:extLst>
          </p:nvPr>
        </p:nvGraphicFramePr>
        <p:xfrm>
          <a:off x="1567780" y="4429573"/>
          <a:ext cx="7423820" cy="17228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453438043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483</TotalTime>
  <Words>844</Words>
  <Application>Microsoft Macintosh PowerPoint</Application>
  <PresentationFormat>Widescreen</PresentationFormat>
  <Paragraphs>131</Paragraphs>
  <Slides>30</Slides>
  <Notes>0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30</vt:i4>
      </vt:variant>
    </vt:vector>
  </HeadingPairs>
  <TitlesOfParts>
    <vt:vector size="36" baseType="lpstr">
      <vt:lpstr>Arial</vt:lpstr>
      <vt:lpstr>Cambria Math</vt:lpstr>
      <vt:lpstr>Trebuchet MS</vt:lpstr>
      <vt:lpstr>Wingdings</vt:lpstr>
      <vt:lpstr>Wingdings 3</vt:lpstr>
      <vt:lpstr>Sfaccettatura</vt:lpstr>
      <vt:lpstr>Snake</vt:lpstr>
      <vt:lpstr>Problema</vt:lpstr>
      <vt:lpstr>Approssimatori funzionali</vt:lpstr>
      <vt:lpstr>Features </vt:lpstr>
      <vt:lpstr>Tile coding</vt:lpstr>
      <vt:lpstr>Creazione delle griglie</vt:lpstr>
      <vt:lpstr>Creazione delle griglie</vt:lpstr>
      <vt:lpstr>Scelta delle features</vt:lpstr>
      <vt:lpstr>Modello</vt:lpstr>
      <vt:lpstr>Azioni </vt:lpstr>
      <vt:lpstr>Azioni </vt:lpstr>
      <vt:lpstr>Azioni</vt:lpstr>
      <vt:lpstr>Ostacoli</vt:lpstr>
      <vt:lpstr>Ostacoli</vt:lpstr>
      <vt:lpstr>Game over</vt:lpstr>
      <vt:lpstr>Reward</vt:lpstr>
      <vt:lpstr>SARSA</vt:lpstr>
      <vt:lpstr>Matlab </vt:lpstr>
      <vt:lpstr>Matlab </vt:lpstr>
      <vt:lpstr>Matlab </vt:lpstr>
      <vt:lpstr>Risultati</vt:lpstr>
      <vt:lpstr>SARSA TRUE</vt:lpstr>
      <vt:lpstr>SARSA &amp; TRUE SARSA</vt:lpstr>
      <vt:lpstr>Matlab </vt:lpstr>
      <vt:lpstr>Matlab </vt:lpstr>
      <vt:lpstr>Matlab </vt:lpstr>
      <vt:lpstr>Risultati</vt:lpstr>
      <vt:lpstr>Confronto</vt:lpstr>
      <vt:lpstr>Confronto</vt:lpstr>
      <vt:lpstr>Simulazione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Ilaria Costa</dc:creator>
  <cp:lastModifiedBy>Ilaria Costa</cp:lastModifiedBy>
  <cp:revision>17</cp:revision>
  <dcterms:created xsi:type="dcterms:W3CDTF">2024-07-21T15:35:09Z</dcterms:created>
  <dcterms:modified xsi:type="dcterms:W3CDTF">2024-07-24T15:09:59Z</dcterms:modified>
</cp:coreProperties>
</file>